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4"/>
  </p:notesMasterIdLst>
  <p:sldIdLst>
    <p:sldId id="269" r:id="rId3"/>
    <p:sldId id="271" r:id="rId4"/>
    <p:sldId id="266" r:id="rId5"/>
    <p:sldId id="275" r:id="rId6"/>
    <p:sldId id="277" r:id="rId7"/>
    <p:sldId id="278" r:id="rId8"/>
    <p:sldId id="279" r:id="rId9"/>
    <p:sldId id="280" r:id="rId10"/>
    <p:sldId id="281" r:id="rId11"/>
    <p:sldId id="282" r:id="rId12"/>
    <p:sldId id="292" r:id="rId13"/>
    <p:sldId id="283" r:id="rId14"/>
    <p:sldId id="286" r:id="rId15"/>
    <p:sldId id="284" r:id="rId16"/>
    <p:sldId id="285" r:id="rId17"/>
    <p:sldId id="287" r:id="rId18"/>
    <p:sldId id="288" r:id="rId19"/>
    <p:sldId id="289" r:id="rId20"/>
    <p:sldId id="290" r:id="rId21"/>
    <p:sldId id="291" r:id="rId22"/>
    <p:sldId id="299" r:id="rId23"/>
    <p:sldId id="272" r:id="rId24"/>
    <p:sldId id="273" r:id="rId25"/>
    <p:sldId id="274" r:id="rId26"/>
    <p:sldId id="276" r:id="rId27"/>
    <p:sldId id="293" r:id="rId28"/>
    <p:sldId id="295" r:id="rId29"/>
    <p:sldId id="296" r:id="rId30"/>
    <p:sldId id="297" r:id="rId31"/>
    <p:sldId id="298" r:id="rId32"/>
    <p:sldId id="26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FF"/>
    <a:srgbClr val="FCFCFC"/>
    <a:srgbClr val="08ABD5"/>
    <a:srgbClr val="F6F6F7"/>
    <a:srgbClr val="E6E6E6"/>
    <a:srgbClr val="FAFAFA"/>
    <a:srgbClr val="F9F9F9"/>
    <a:srgbClr val="F2F2F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26/06/2019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6/26/2019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6/26/2019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6/26/2019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6/26/2019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26/06/2019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26/06/2019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6/26/2019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26/06/2019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26/06/2019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26/06/2019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26/06/2019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26/06/2019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26/06/2019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26/06/2019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26/06/2019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26/06/2019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6/26/2019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6/26/2019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6/26/2019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6/26/2019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6/26/2019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26/06/2019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yrasd/overpass-turbo" TargetMode="Externa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tyrasd.github.io/osmtogeojs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apbox/tokml" TargetMode="Externa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130.56.242.19/NASA/WorldWind/geoglam_wrapper_kml.html" TargetMode="External"/><Relationship Id="rId4" Type="http://schemas.openxmlformats.org/officeDocument/2006/relationships/hyperlink" Target="https://github.com/NASAWorldWind/WebWorldWind"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130.56.242.19/NASA/WorldWind/nww_kml.html"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BBox/?uid=734109#0.000000,0.000000,0.000000,0.000000"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js" TargetMode="External"/><Relationship Id="rId4" Type="http://schemas.openxmlformats.org/officeDocument/2006/relationships/hyperlink" Target="http://130.56.242.19/NASA/WorldWind/nww_kml.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8" Type="http://schemas.openxmlformats.org/officeDocument/2006/relationships/hyperlink" Target="view-source:http://130.56.242.19/BBox/?uid=13168#0.000000,0.000000,0.000000,0.000000" TargetMode="External"/><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html" TargetMode="External"/><Relationship Id="rId4" Type="http://schemas.openxmlformats.org/officeDocument/2006/relationships/hyperlink" Target="http://130.56.242.19/NASA/WorldWind/nww_kml_ajax.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hyperlink" Target="https://github.com/NASAWorldWind/WebWorldWind/blob/develop/examples/KML.js" TargetMode="External"/><Relationship Id="rId4" Type="http://schemas.openxmlformats.org/officeDocument/2006/relationships/hyperlink" Target="http://130.56.242.19/NASA/WorldWind/nww_kml.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aaronr/bboxfinder.com" TargetMode="External"/><Relationship Id="rId3" Type="http://schemas.openxmlformats.org/officeDocument/2006/relationships/hyperlink" Target="http://130.56.242.19/NASA/WorldWind/nww_kml_ajax.js" TargetMode="Externa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130.56.242.19/NASA/WorldWind/nww_kml_ajax.js" TargetMode="Externa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WorldWind - KML</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665765"/>
            <a:ext cx="8689976" cy="552938"/>
          </a:xfrm>
        </p:spPr>
        <p:txBody>
          <a:bodyPr>
            <a:normAutofit/>
          </a:bodyPr>
          <a:lstStyle/>
          <a:p>
            <a:r>
              <a:rPr lang="en-US" sz="2400" b="1" cap="none" dirty="0">
                <a:effectLst>
                  <a:outerShdw blurRad="38100" dist="38100" dir="2700000" algn="tl">
                    <a:srgbClr val="000000">
                      <a:alpha val="43137"/>
                    </a:srgbClr>
                  </a:outerShdw>
                </a:effectLst>
              </a:rPr>
              <a:t>GSKY client derived from NASA World Wind using KML.</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19 June,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noProof="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noProof="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noProof="1">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licensed as per the Apache licence and therefore it is free to modify, use and distribute. However, the source code of the final product is the property of NCI and must not be given out, as it uses a Bing Maps licence key that is not transferable.</a:t>
            </a:r>
          </a:p>
        </p:txBody>
      </p:sp>
      <p:sp>
        <p:nvSpPr>
          <p:cNvPr id="7" name="Subtitle 2">
            <a:extLst>
              <a:ext uri="{FF2B5EF4-FFF2-40B4-BE49-F238E27FC236}">
                <a16:creationId xmlns:a16="http://schemas.microsoft.com/office/drawing/2014/main" id="{6C73021C-4910-43BB-913E-60C68EF38567}"/>
              </a:ext>
            </a:extLst>
          </p:cNvPr>
          <p:cNvSpPr txBox="1">
            <a:spLocks/>
          </p:cNvSpPr>
          <p:nvPr/>
        </p:nvSpPr>
        <p:spPr>
          <a:xfrm>
            <a:off x="1751012" y="4088458"/>
            <a:ext cx="8689976" cy="55293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2000" b="1" cap="none" dirty="0">
                <a:effectLst>
                  <a:outerShdw blurRad="38100" dist="38100" dir="2700000" algn="tl">
                    <a:srgbClr val="000000">
                      <a:alpha val="43137"/>
                    </a:srgbClr>
                  </a:outerShdw>
                </a:effectLst>
              </a:rPr>
              <a:t>Third party data from OpenStreetMap are overlaid on GSKY</a:t>
            </a:r>
            <a:endParaRPr lang="en-AU" sz="2000" b="1" cap="none"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B0B65D1F-BAED-4A15-9ABB-3DD8F3241349}"/>
              </a:ext>
            </a:extLst>
          </p:cNvPr>
          <p:cNvSpPr txBox="1"/>
          <p:nvPr/>
        </p:nvSpPr>
        <p:spPr>
          <a:xfrm>
            <a:off x="1751012" y="5858273"/>
            <a:ext cx="7364186" cy="261610"/>
          </a:xfrm>
          <a:prstGeom prst="rect">
            <a:avLst/>
          </a:prstGeom>
          <a:noFill/>
          <a:ln w="3175">
            <a:no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Slides 2-20 contain Technical Documentation; </a:t>
            </a:r>
            <a:r>
              <a:rPr lang="en-US" sz="1100" b="1" dirty="0">
                <a:solidFill>
                  <a:srgbClr val="00B050"/>
                </a:solidFill>
                <a:latin typeface="Calibri" panose="020F0502020204030204" pitchFamily="34" charset="0"/>
                <a:cs typeface="Calibri" panose="020F0502020204030204" pitchFamily="34" charset="0"/>
              </a:rPr>
              <a:t>22-24 have User Guide </a:t>
            </a:r>
            <a:r>
              <a:rPr lang="en-US" sz="1100" b="1" dirty="0">
                <a:solidFill>
                  <a:srgbClr val="FF0000"/>
                </a:solidFill>
                <a:latin typeface="Calibri" panose="020F0502020204030204" pitchFamily="34" charset="0"/>
                <a:cs typeface="Calibri" panose="020F0502020204030204" pitchFamily="34" charset="0"/>
              </a:rPr>
              <a:t>and 25-30 are Tutorials.</a:t>
            </a:r>
            <a:endParaRPr lang="en-AU" sz="11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589685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EC83A6-45B3-4D9A-9383-2AA9402E0C8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127806B-953A-49C2-8D06-42B12D71B4C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31BBC83-F2B6-44A5-AA8B-D6CCC8552B20}"/>
              </a:ext>
            </a:extLst>
          </p:cNvPr>
          <p:cNvSpPr txBox="1"/>
          <p:nvPr/>
        </p:nvSpPr>
        <p:spPr>
          <a:xfrm>
            <a:off x="751114" y="1518557"/>
            <a:ext cx="4433207" cy="34163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a:t>
            </a:r>
            <a:r>
              <a:rPr lang="en-AU" sz="900" b="1" noProof="1">
                <a:solidFill>
                  <a:srgbClr val="00B0F0"/>
                </a:solidFill>
                <a:latin typeface="Calibri" panose="020F0502020204030204" pitchFamily="34" charset="0"/>
                <a:cs typeface="Calibri" panose="020F0502020204030204" pitchFamily="34" charset="0"/>
              </a:rPr>
              <a:t>ajaxFunction</a:t>
            </a:r>
            <a:r>
              <a:rPr lang="en-AU" sz="900" noProof="1">
                <a:latin typeface="Calibri" panose="020F0502020204030204" pitchFamily="34" charset="0"/>
                <a:cs typeface="Calibri" panose="020F0502020204030204" pitchFamily="34" charset="0"/>
              </a:rPr>
              <a:t>(n,form,item)</a:t>
            </a:r>
          </a:p>
          <a:p>
            <a:r>
              <a:rPr lang="en-AU" sz="900" noProof="1">
                <a:latin typeface="Calibri" panose="020F0502020204030204" pitchFamily="34" charset="0"/>
                <a:cs typeface="Calibri" panose="020F0502020204030204" pitchFamily="34" charset="0"/>
              </a:rPr>
              <a:t>if (n == 1)</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times = []; // Select multiple times</a:t>
            </a:r>
          </a:p>
          <a:p>
            <a:r>
              <a:rPr lang="en-AU" sz="900" noProof="1">
                <a:latin typeface="Calibri" panose="020F0502020204030204" pitchFamily="34" charset="0"/>
                <a:cs typeface="Calibri" panose="020F0502020204030204" pitchFamily="34" charset="0"/>
              </a:rPr>
              <a:t>	for ( var i = 0; i &lt; form.time.selectedOptions.length; i++)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times[i] = form.time.selectedOptions[i].value;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bbox = form.bbox.value.replace(/ /g, '');</a:t>
            </a:r>
          </a:p>
          <a:p>
            <a:r>
              <a:rPr lang="en-AU" sz="900" noProof="1">
                <a:latin typeface="Calibri" panose="020F0502020204030204" pitchFamily="34" charset="0"/>
                <a:cs typeface="Calibri" panose="020F0502020204030204" pitchFamily="34" charset="0"/>
              </a:rPr>
              <a:t>	bbox = bbox.split(",");</a:t>
            </a:r>
          </a:p>
          <a:p>
            <a:r>
              <a:rPr lang="en-AU" sz="900" noProof="1">
                <a:latin typeface="Calibri" panose="020F0502020204030204" pitchFamily="34" charset="0"/>
                <a:cs typeface="Calibri" panose="020F0502020204030204" pitchFamily="34" charset="0"/>
              </a:rPr>
              <a:t>	var key_value_pairs = form.key_value_pairs.value;</a:t>
            </a:r>
          </a:p>
          <a:p>
            <a:r>
              <a:rPr lang="en-AU" sz="900" noProof="1">
                <a:latin typeface="Calibri" panose="020F0502020204030204" pitchFamily="34" charset="0"/>
                <a:cs typeface="Calibri" panose="020F0502020204030204" pitchFamily="34" charset="0"/>
              </a:rPr>
              <a:t>	key_value_pairs = key_value_pairs.replace(/\n/g, ";");</a:t>
            </a:r>
          </a:p>
          <a:p>
            <a:r>
              <a:rPr lang="en-AU" sz="900" noProof="1">
                <a:latin typeface="Calibri" panose="020F0502020204030204" pitchFamily="34" charset="0"/>
                <a:cs typeface="Calibri" panose="020F0502020204030204" pitchFamily="34" charset="0"/>
              </a:rPr>
              <a:t>	pquery = </a:t>
            </a:r>
          </a:p>
          <a:p>
            <a:r>
              <a:rPr lang="en-AU" sz="900" noProof="1">
                <a:latin typeface="Calibri" panose="020F0502020204030204" pitchFamily="34" charset="0"/>
                <a:cs typeface="Calibri" panose="020F0502020204030204" pitchFamily="34" charset="0"/>
              </a:rPr>
              <a:t>	"&amp;layer=" + form.layer.value + "&amp;region=" + form.region.value +</a:t>
            </a:r>
          </a:p>
          <a:p>
            <a:r>
              <a:rPr lang="en-AU" sz="900" noProof="1">
                <a:latin typeface="Calibri" panose="020F0502020204030204" pitchFamily="34" charset="0"/>
                <a:cs typeface="Calibri" panose="020F0502020204030204" pitchFamily="34" charset="0"/>
              </a:rPr>
              <a:t>	"&amp;west=" + bbox[0] + "&amp;south=" + bbox[1] + "&amp;east=" + bbox[2] +</a:t>
            </a:r>
          </a:p>
          <a:p>
            <a:r>
              <a:rPr lang="en-AU" sz="900" noProof="1">
                <a:latin typeface="Calibri" panose="020F0502020204030204" pitchFamily="34" charset="0"/>
                <a:cs typeface="Calibri" panose="020F0502020204030204" pitchFamily="34" charset="0"/>
              </a:rPr>
              <a:t>	"&amp;north=" + bbox[3] + "&amp;time=" + times +</a:t>
            </a:r>
          </a:p>
          <a:p>
            <a:r>
              <a:rPr lang="en-AU" sz="900" noProof="1">
                <a:latin typeface="Calibri" panose="020F0502020204030204" pitchFamily="34" charset="0"/>
                <a:cs typeface="Calibri" panose="020F0502020204030204" pitchFamily="34" charset="0"/>
              </a:rPr>
              <a:t>	"&amp;key_value_pairs=" + key_value_pairs;</a:t>
            </a:r>
          </a:p>
          <a:p>
            <a:r>
              <a:rPr lang="en-AU" sz="900" noProof="1">
                <a:latin typeface="Calibri" panose="020F0502020204030204" pitchFamily="34" charset="0"/>
                <a:cs typeface="Calibri" panose="020F0502020204030204" pitchFamily="34" charset="0"/>
              </a:rPr>
              <a:t>	pquery = escape(pquery);</a:t>
            </a:r>
          </a:p>
          <a:p>
            <a:r>
              <a:rPr lang="en-AU" sz="900" noProof="1">
                <a:latin typeface="Calibri" panose="020F0502020204030204" pitchFamily="34" charset="0"/>
                <a:cs typeface="Calibri" panose="020F0502020204030204" pitchFamily="34" charset="0"/>
              </a:rPr>
              <a:t>	pquery = pquery.replace("+","%2B");</a:t>
            </a:r>
          </a:p>
          <a:p>
            <a:r>
              <a:rPr lang="en-AU" sz="900" noProof="1">
                <a:latin typeface="Calibri" panose="020F0502020204030204" pitchFamily="34" charset="0"/>
                <a:cs typeface="Calibri" panose="020F0502020204030204" pitchFamily="34" charset="0"/>
              </a:rPr>
              <a:t>	var ran_number= Math.random()*5000;</a:t>
            </a:r>
          </a:p>
          <a:p>
            <a:r>
              <a:rPr lang="en-AU" sz="900" noProof="1">
                <a:latin typeface="Calibri" panose="020F0502020204030204" pitchFamily="34" charset="0"/>
                <a:cs typeface="Calibri" panose="020F0502020204030204" pitchFamily="34" charset="0"/>
              </a:rPr>
              <a:t>	url = cgi + "?GEOGLAM+" + ran_number + "+" + pquery;</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xmlHttp.open("GET",url,true);</a:t>
            </a:r>
          </a:p>
          <a:p>
            <a:r>
              <a:rPr lang="en-AU" sz="900" noProof="1">
                <a:latin typeface="Calibri" panose="020F0502020204030204" pitchFamily="34" charset="0"/>
                <a:cs typeface="Calibri" panose="020F0502020204030204" pitchFamily="34" charset="0"/>
              </a:rPr>
              <a:t>xmlHttp.send(null); </a:t>
            </a:r>
          </a:p>
        </p:txBody>
      </p:sp>
      <p:sp>
        <p:nvSpPr>
          <p:cNvPr id="10" name="TextBox 9">
            <a:extLst>
              <a:ext uri="{FF2B5EF4-FFF2-40B4-BE49-F238E27FC236}">
                <a16:creationId xmlns:a16="http://schemas.microsoft.com/office/drawing/2014/main" id="{3C648C5C-E54E-4471-B9C2-7A543027F628}"/>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8F825231-E53C-40ED-B16A-945C731EF04E}"/>
              </a:ext>
            </a:extLst>
          </p:cNvPr>
          <p:cNvSpPr txBox="1"/>
          <p:nvPr/>
        </p:nvSpPr>
        <p:spPr>
          <a:xfrm>
            <a:off x="2865665" y="4530947"/>
            <a:ext cx="183696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CGI. See next slide.</a:t>
            </a:r>
          </a:p>
        </p:txBody>
      </p:sp>
      <p:cxnSp>
        <p:nvCxnSpPr>
          <p:cNvPr id="12" name="Straight Arrow Connector 11">
            <a:extLst>
              <a:ext uri="{FF2B5EF4-FFF2-40B4-BE49-F238E27FC236}">
                <a16:creationId xmlns:a16="http://schemas.microsoft.com/office/drawing/2014/main" id="{55A023BF-C54E-4755-99EE-0F33B284A5BA}"/>
              </a:ext>
            </a:extLst>
          </p:cNvPr>
          <p:cNvCxnSpPr/>
          <p:nvPr/>
        </p:nvCxnSpPr>
        <p:spPr>
          <a:xfrm flipH="1">
            <a:off x="2253343" y="466175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19A4FE-0A92-4900-A17E-7D75663F61D6}"/>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6" name="Straight Arrow Connector 15">
            <a:extLst>
              <a:ext uri="{FF2B5EF4-FFF2-40B4-BE49-F238E27FC236}">
                <a16:creationId xmlns:a16="http://schemas.microsoft.com/office/drawing/2014/main" id="{A732901F-8FDD-4A2D-82CD-301739D5D120}"/>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124498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Outline</a:t>
            </a:r>
          </a:p>
        </p:txBody>
      </p:sp>
      <p:sp>
        <p:nvSpPr>
          <p:cNvPr id="2" name="Rectangle 1">
            <a:extLst>
              <a:ext uri="{FF2B5EF4-FFF2-40B4-BE49-F238E27FC236}">
                <a16:creationId xmlns:a16="http://schemas.microsoft.com/office/drawing/2014/main" id="{33DFE64B-49FB-459B-BB69-146D68E65D42}"/>
              </a:ext>
            </a:extLst>
          </p:cNvPr>
          <p:cNvSpPr/>
          <p:nvPr/>
        </p:nvSpPr>
        <p:spPr>
          <a:xfrm>
            <a:off x="557054"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Program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92A76144-D9DE-4FE3-9153-95EE803C454D}"/>
              </a:ext>
            </a:extLst>
          </p:cNvPr>
          <p:cNvSpPr/>
          <p:nvPr/>
        </p:nvSpPr>
        <p:spPr>
          <a:xfrm>
            <a:off x="7697474" y="224518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81D02737-B643-4FEE-B574-40988CCBBA2A}"/>
              </a:ext>
            </a:extLst>
          </p:cNvPr>
          <p:cNvCxnSpPr>
            <a:cxnSpLocks/>
          </p:cNvCxnSpPr>
          <p:nvPr/>
        </p:nvCxnSpPr>
        <p:spPr>
          <a:xfrm flipV="1">
            <a:off x="8500463"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28CF3F9-A2AE-4BCC-9844-32E947FB9701}"/>
              </a:ext>
            </a:extLst>
          </p:cNvPr>
          <p:cNvSpPr/>
          <p:nvPr/>
        </p:nvSpPr>
        <p:spPr>
          <a:xfrm>
            <a:off x="8655047" y="2245861"/>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F6E3F03C-8910-4708-B2DA-D737AE3FD461}"/>
              </a:ext>
            </a:extLst>
          </p:cNvPr>
          <p:cNvCxnSpPr>
            <a:cxnSpLocks/>
          </p:cNvCxnSpPr>
          <p:nvPr/>
        </p:nvCxnSpPr>
        <p:spPr>
          <a:xfrm flipV="1">
            <a:off x="9608086"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B09CED8-051C-4F45-AC90-97D6DD6E722E}"/>
              </a:ext>
            </a:extLst>
          </p:cNvPr>
          <p:cNvSpPr/>
          <p:nvPr/>
        </p:nvSpPr>
        <p:spPr>
          <a:xfrm>
            <a:off x="9759706" y="2245861"/>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8" name="Rectangle: Rounded Corners 17">
            <a:extLst>
              <a:ext uri="{FF2B5EF4-FFF2-40B4-BE49-F238E27FC236}">
                <a16:creationId xmlns:a16="http://schemas.microsoft.com/office/drawing/2014/main" id="{5633AD99-0E57-4951-8E9D-FF80193F339A}"/>
              </a:ext>
            </a:extLst>
          </p:cNvPr>
          <p:cNvSpPr/>
          <p:nvPr/>
        </p:nvSpPr>
        <p:spPr>
          <a:xfrm>
            <a:off x="9759706" y="2602636"/>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Overlays</a:t>
            </a:r>
          </a:p>
        </p:txBody>
      </p:sp>
      <p:sp>
        <p:nvSpPr>
          <p:cNvPr id="20" name="Rectangle: Rounded Corners 19">
            <a:extLst>
              <a:ext uri="{FF2B5EF4-FFF2-40B4-BE49-F238E27FC236}">
                <a16:creationId xmlns:a16="http://schemas.microsoft.com/office/drawing/2014/main" id="{15B2488B-2920-48AA-8FE5-0E009809A0D2}"/>
              </a:ext>
            </a:extLst>
          </p:cNvPr>
          <p:cNvSpPr/>
          <p:nvPr/>
        </p:nvSpPr>
        <p:spPr>
          <a:xfrm>
            <a:off x="8655047" y="3349218"/>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Placemark</a:t>
            </a:r>
          </a:p>
        </p:txBody>
      </p:sp>
      <p:sp>
        <p:nvSpPr>
          <p:cNvPr id="21" name="Rectangle: Rounded Corners 20">
            <a:extLst>
              <a:ext uri="{FF2B5EF4-FFF2-40B4-BE49-F238E27FC236}">
                <a16:creationId xmlns:a16="http://schemas.microsoft.com/office/drawing/2014/main" id="{51166550-6CEC-4F41-AC98-5C376D955D9A}"/>
              </a:ext>
            </a:extLst>
          </p:cNvPr>
          <p:cNvSpPr/>
          <p:nvPr/>
        </p:nvSpPr>
        <p:spPr>
          <a:xfrm>
            <a:off x="8655047" y="2620026"/>
            <a:ext cx="971617" cy="1881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Overpass</a:t>
            </a:r>
          </a:p>
        </p:txBody>
      </p:sp>
      <p:sp>
        <p:nvSpPr>
          <p:cNvPr id="22" name="Rectangle: Rounded Corners 21">
            <a:extLst>
              <a:ext uri="{FF2B5EF4-FFF2-40B4-BE49-F238E27FC236}">
                <a16:creationId xmlns:a16="http://schemas.microsoft.com/office/drawing/2014/main" id="{A1D86E2D-4F5B-4EFB-B58F-B76000814F55}"/>
              </a:ext>
            </a:extLst>
          </p:cNvPr>
          <p:cNvSpPr/>
          <p:nvPr/>
        </p:nvSpPr>
        <p:spPr>
          <a:xfrm>
            <a:off x="8660010" y="2979595"/>
            <a:ext cx="966654"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OSM</a:t>
            </a:r>
          </a:p>
        </p:txBody>
      </p:sp>
      <p:sp>
        <p:nvSpPr>
          <p:cNvPr id="23" name="Rectangle: Rounded Corners 22">
            <a:extLst>
              <a:ext uri="{FF2B5EF4-FFF2-40B4-BE49-F238E27FC236}">
                <a16:creationId xmlns:a16="http://schemas.microsoft.com/office/drawing/2014/main" id="{6CF13F98-29F8-445B-A0C5-814FD7B8656B}"/>
              </a:ext>
            </a:extLst>
          </p:cNvPr>
          <p:cNvSpPr/>
          <p:nvPr/>
        </p:nvSpPr>
        <p:spPr>
          <a:xfrm>
            <a:off x="9759554" y="2979595"/>
            <a:ext cx="1175810"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noProof="1">
                <a:solidFill>
                  <a:schemeClr val="tx1"/>
                </a:solidFill>
                <a:latin typeface="Calibri" panose="020F0502020204030204" pitchFamily="34" charset="0"/>
                <a:cs typeface="Calibri" panose="020F0502020204030204" pitchFamily="34" charset="0"/>
              </a:rPr>
              <a:t>GeoJSON</a:t>
            </a:r>
          </a:p>
        </p:txBody>
      </p:sp>
      <p:sp>
        <p:nvSpPr>
          <p:cNvPr id="24" name="Rectangle: Rounded Corners 23">
            <a:extLst>
              <a:ext uri="{FF2B5EF4-FFF2-40B4-BE49-F238E27FC236}">
                <a16:creationId xmlns:a16="http://schemas.microsoft.com/office/drawing/2014/main" id="{DF75269E-C26C-46D8-BEF7-C84B7079FF5B}"/>
              </a:ext>
            </a:extLst>
          </p:cNvPr>
          <p:cNvSpPr/>
          <p:nvPr/>
        </p:nvSpPr>
        <p:spPr>
          <a:xfrm>
            <a:off x="9759553" y="3346802"/>
            <a:ext cx="1175811"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KML</a:t>
            </a:r>
          </a:p>
        </p:txBody>
      </p:sp>
      <p:cxnSp>
        <p:nvCxnSpPr>
          <p:cNvPr id="25" name="Straight Arrow Connector 24">
            <a:extLst>
              <a:ext uri="{FF2B5EF4-FFF2-40B4-BE49-F238E27FC236}">
                <a16:creationId xmlns:a16="http://schemas.microsoft.com/office/drawing/2014/main" id="{50FE3352-99FC-406D-B9DB-1B41AA5BF33C}"/>
              </a:ext>
            </a:extLst>
          </p:cNvPr>
          <p:cNvCxnSpPr>
            <a:cxnSpLocks/>
          </p:cNvCxnSpPr>
          <p:nvPr/>
        </p:nvCxnSpPr>
        <p:spPr>
          <a:xfrm rot="5400000" flipV="1">
            <a:off x="10266569" y="252233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265C400-1C66-4F86-ADFD-384E155723D9}"/>
              </a:ext>
            </a:extLst>
          </p:cNvPr>
          <p:cNvCxnSpPr>
            <a:cxnSpLocks/>
          </p:cNvCxnSpPr>
          <p:nvPr/>
        </p:nvCxnSpPr>
        <p:spPr>
          <a:xfrm flipH="1" flipV="1">
            <a:off x="9617534" y="2708780"/>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5FA9B1-726F-4DD2-BEBB-F7E323EC32B6}"/>
              </a:ext>
            </a:extLst>
          </p:cNvPr>
          <p:cNvCxnSpPr>
            <a:cxnSpLocks/>
          </p:cNvCxnSpPr>
          <p:nvPr/>
        </p:nvCxnSpPr>
        <p:spPr>
          <a:xfrm rot="5400000" flipV="1">
            <a:off x="9077652" y="289609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64403D-5319-4D00-90D9-2821429A49A4}"/>
              </a:ext>
            </a:extLst>
          </p:cNvPr>
          <p:cNvCxnSpPr>
            <a:cxnSpLocks/>
          </p:cNvCxnSpPr>
          <p:nvPr/>
        </p:nvCxnSpPr>
        <p:spPr>
          <a:xfrm flipV="1">
            <a:off x="9628188" y="3080658"/>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AC9475-E8F5-4961-94A4-42CB3A735A5A}"/>
              </a:ext>
            </a:extLst>
          </p:cNvPr>
          <p:cNvCxnSpPr>
            <a:cxnSpLocks/>
          </p:cNvCxnSpPr>
          <p:nvPr/>
        </p:nvCxnSpPr>
        <p:spPr>
          <a:xfrm rot="5400000" flipV="1">
            <a:off x="10266569" y="326255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502F36-C6DE-4B59-94DD-5D3468D86690}"/>
              </a:ext>
            </a:extLst>
          </p:cNvPr>
          <p:cNvCxnSpPr>
            <a:cxnSpLocks/>
          </p:cNvCxnSpPr>
          <p:nvPr/>
        </p:nvCxnSpPr>
        <p:spPr>
          <a:xfrm flipH="1" flipV="1">
            <a:off x="9617303" y="3453494"/>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597EB17-E2E1-4140-8667-C03CBFA95F55}"/>
              </a:ext>
            </a:extLst>
          </p:cNvPr>
          <p:cNvSpPr txBox="1"/>
          <p:nvPr/>
        </p:nvSpPr>
        <p:spPr>
          <a:xfrm>
            <a:off x="7665322" y="1943100"/>
            <a:ext cx="2004427" cy="261610"/>
          </a:xfrm>
          <a:prstGeom prst="rect">
            <a:avLst/>
          </a:prstGeom>
          <a:noFill/>
        </p:spPr>
        <p:txBody>
          <a:bodyPr wrap="square" rtlCol="0">
            <a:spAutoFit/>
          </a:bodyPr>
          <a:lstStyle/>
          <a:p>
            <a:pPr algn="l"/>
            <a:r>
              <a:rPr lang="en-US" sz="1100" b="1" dirty="0">
                <a:latin typeface="Calibri" panose="020F0502020204030204" pitchFamily="34" charset="0"/>
                <a:cs typeface="Calibri" panose="020F0502020204030204" pitchFamily="34" charset="0"/>
              </a:rPr>
              <a:t>Code Flow Diagram</a:t>
            </a:r>
            <a:endParaRPr lang="en-AU" sz="1100" b="1" dirty="0">
              <a:latin typeface="Calibri" panose="020F0502020204030204" pitchFamily="34" charset="0"/>
              <a:cs typeface="Calibri" panose="020F0502020204030204" pitchFamily="34" charset="0"/>
            </a:endParaRPr>
          </a:p>
        </p:txBody>
      </p:sp>
      <p:sp>
        <p:nvSpPr>
          <p:cNvPr id="33" name="Rectangle: Rounded Corners 32">
            <a:extLst>
              <a:ext uri="{FF2B5EF4-FFF2-40B4-BE49-F238E27FC236}">
                <a16:creationId xmlns:a16="http://schemas.microsoft.com/office/drawing/2014/main" id="{0FA5F1DD-9495-4550-923C-C06F179BE84B}"/>
              </a:ext>
            </a:extLst>
          </p:cNvPr>
          <p:cNvSpPr/>
          <p:nvPr/>
        </p:nvSpPr>
        <p:spPr>
          <a:xfrm>
            <a:off x="7689310" y="3349218"/>
            <a:ext cx="802989" cy="2041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Display</a:t>
            </a:r>
          </a:p>
        </p:txBody>
      </p:sp>
      <p:cxnSp>
        <p:nvCxnSpPr>
          <p:cNvPr id="34" name="Straight Arrow Connector 33">
            <a:extLst>
              <a:ext uri="{FF2B5EF4-FFF2-40B4-BE49-F238E27FC236}">
                <a16:creationId xmlns:a16="http://schemas.microsoft.com/office/drawing/2014/main" id="{A8FF8247-4E0F-4CAF-B9CB-61F0DF005B7C}"/>
              </a:ext>
            </a:extLst>
          </p:cNvPr>
          <p:cNvCxnSpPr>
            <a:cxnSpLocks/>
          </p:cNvCxnSpPr>
          <p:nvPr/>
        </p:nvCxnSpPr>
        <p:spPr>
          <a:xfrm flipH="1" flipV="1">
            <a:off x="8492873" y="3455343"/>
            <a:ext cx="15706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43AD7C-4468-41ED-88C4-CEFABF3A8716}"/>
              </a:ext>
            </a:extLst>
          </p:cNvPr>
          <p:cNvSpPr txBox="1"/>
          <p:nvPr/>
        </p:nvSpPr>
        <p:spPr>
          <a:xfrm>
            <a:off x="663186" y="1706336"/>
            <a:ext cx="6859346" cy="4462760"/>
          </a:xfrm>
          <a:prstGeom prst="rect">
            <a:avLst/>
          </a:prstGeom>
          <a:noFill/>
          <a:ln w="3175">
            <a:solidFill>
              <a:schemeClr val="tx1"/>
            </a:solidFill>
          </a:ln>
        </p:spPr>
        <p:txBody>
          <a:bodyPr wrap="square" rtlCol="0">
            <a:spAutoFit/>
          </a:bodyPr>
          <a:lstStyle/>
          <a:p>
            <a:pPr algn="just"/>
            <a:r>
              <a:rPr lang="en-US" sz="1400" b="1" noProof="1">
                <a:latin typeface="Calibri" panose="020F0502020204030204" pitchFamily="34" charset="0"/>
                <a:cs typeface="Calibri" panose="020F0502020204030204" pitchFamily="34" charset="0"/>
              </a:rPr>
              <a:t>Outline of operation:</a:t>
            </a:r>
          </a:p>
          <a:p>
            <a:pPr algn="just"/>
            <a:r>
              <a:rPr lang="en-US" sz="900" noProof="1">
                <a:latin typeface="Calibri" panose="020F0502020204030204" pitchFamily="34" charset="0"/>
                <a:cs typeface="Calibri" panose="020F0502020204030204" pitchFamily="34" charset="0"/>
              </a:rPr>
              <a:t>This Common Gateway Interface (CGI) is written in Perl due to the robustness of this programming language as a webserver backend. Any other language (PHP, Python, C/C++) can be used but GOlang is probably unsuitable. All calls to the CGI are through </a:t>
            </a:r>
            <a:r>
              <a:rPr lang="en-US" sz="900" b="1" noProof="1">
                <a:latin typeface="Calibri" panose="020F0502020204030204" pitchFamily="34" charset="0"/>
                <a:cs typeface="Calibri" panose="020F0502020204030204" pitchFamily="34" charset="0"/>
              </a:rPr>
              <a:t>AJAX</a:t>
            </a:r>
            <a:r>
              <a:rPr lang="en-US" sz="900" noProof="1">
                <a:latin typeface="Calibri" panose="020F0502020204030204" pitchFamily="34" charset="0"/>
                <a:cs typeface="Calibri" panose="020F0502020204030204" pitchFamily="34" charset="0"/>
              </a:rPr>
              <a: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synchronous </a:t>
            </a:r>
            <a:r>
              <a:rPr lang="en-US" sz="900" b="1" noProof="1">
                <a:latin typeface="Calibri" panose="020F0502020204030204" pitchFamily="34" charset="0"/>
                <a:cs typeface="Calibri" panose="020F0502020204030204" pitchFamily="34" charset="0"/>
              </a:rPr>
              <a:t>J</a:t>
            </a:r>
            <a:r>
              <a:rPr lang="en-US" sz="900" noProof="1">
                <a:latin typeface="Calibri" panose="020F0502020204030204" pitchFamily="34" charset="0"/>
                <a:cs typeface="Calibri" panose="020F0502020204030204" pitchFamily="34" charset="0"/>
              </a:rPr>
              <a:t>avaScript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nd </a:t>
            </a:r>
            <a:r>
              <a:rPr lang="en-US" sz="900" b="1" noProof="1">
                <a:latin typeface="Calibri" panose="020F0502020204030204" pitchFamily="34" charset="0"/>
                <a:cs typeface="Calibri" panose="020F0502020204030204" pitchFamily="34" charset="0"/>
              </a:rPr>
              <a:t>X</a:t>
            </a:r>
            <a:r>
              <a:rPr lang="en-US" sz="900" noProof="1">
                <a:latin typeface="Calibri" panose="020F0502020204030204" pitchFamily="34" charset="0"/>
                <a:cs typeface="Calibri" panose="020F0502020204030204" pitchFamily="34" charset="0"/>
              </a:rPr>
              <a:t>ML) and no direct GET or POST method is used. Apart from the elegance and seamless operation of AJAX, it is more secure as well.</a:t>
            </a:r>
          </a:p>
          <a:p>
            <a:pPr algn="just"/>
            <a:endParaRPr lang="en-US" sz="900"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Clicking the following buttons will call the CGI through AJAX.</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Display 	</a:t>
            </a:r>
            <a:r>
              <a:rPr lang="en-US" sz="900" noProof="1">
                <a:latin typeface="Calibri" panose="020F0502020204030204" pitchFamily="34" charset="0"/>
                <a:cs typeface="Calibri" panose="020F0502020204030204" pitchFamily="34" charset="0"/>
                <a:sym typeface="Wingdings" panose="05000000000000000000" pitchFamily="2" charset="2"/>
              </a:rPr>
              <a:t> JS:ValidateInput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Cancel 	</a:t>
            </a:r>
            <a:r>
              <a:rPr lang="en-US" sz="900" noProof="1">
                <a:latin typeface="Calibri" panose="020F0502020204030204" pitchFamily="34" charset="0"/>
                <a:cs typeface="Calibri" panose="020F0502020204030204" pitchFamily="34" charset="0"/>
                <a:sym typeface="Wingdings" panose="05000000000000000000" pitchFamily="2" charset="2"/>
              </a:rPr>
              <a:t> JS:CancelJob    			 CGI:action=Kill</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Paste 	</a:t>
            </a:r>
            <a:r>
              <a:rPr lang="en-US" sz="900" noProof="1">
                <a:latin typeface="Calibri" panose="020F0502020204030204" pitchFamily="34" charset="0"/>
                <a:cs typeface="Calibri" panose="020F0502020204030204" pitchFamily="34" charset="0"/>
                <a:sym typeface="Wingdings" panose="05000000000000000000" pitchFamily="2" charset="2"/>
              </a:rPr>
              <a:t> JS:GetBBoxValue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Crosshair 	</a:t>
            </a:r>
            <a:r>
              <a:rPr lang="en-US" sz="900" noProof="1">
                <a:latin typeface="Calibri" panose="020F0502020204030204" pitchFamily="34" charset="0"/>
                <a:cs typeface="Calibri" panose="020F0502020204030204" pitchFamily="34" charset="0"/>
                <a:sym typeface="Wingdings" panose="05000000000000000000" pitchFamily="2" charset="2"/>
              </a:rPr>
              <a:t> JS:ZoomInAroundCrosshair 	 CGI:action=GEOGLAM</a:t>
            </a:r>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900" noProof="1">
              <a:latin typeface="Calibri" panose="020F0502020204030204" pitchFamily="34" charset="0"/>
              <a:cs typeface="Calibri" panose="020F0502020204030204" pitchFamily="34" charset="0"/>
            </a:endParaRPr>
          </a:p>
          <a:p>
            <a:pPr algn="just"/>
            <a:r>
              <a:rPr lang="en-US" sz="900" b="1" noProof="1">
                <a:latin typeface="Calibri" panose="020F0502020204030204" pitchFamily="34" charset="0"/>
                <a:cs typeface="Calibri" panose="020F0502020204030204" pitchFamily="34" charset="0"/>
                <a:sym typeface="Wingdings" panose="05000000000000000000" pitchFamily="2" charset="2"/>
              </a:rPr>
              <a:t>CGI:action=GEOGLAM</a:t>
            </a:r>
            <a:endParaRPr lang="en-US" sz="900" b="1"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This is the main function and is described below. As the Flow Diagram on the right shows, there is a series of sequential events to create the KML file that displays the GSKY and Overlay layers via the NASA World Wind engine. </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 Calls ‘CreateSingleKML’ or ‘CreateMultipleKML’, depending on whether it is a single or multiple data acquisition date(s), followed by ‘GetTheOverlays’.</a:t>
            </a:r>
          </a:p>
          <a:p>
            <a:pPr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 Generates a single block of KML code that calls the WMS service from GSKY server. This code will insert a ‘GroundOverlay’ item in the KML, where the GSKY-returned PNG file is overlaid over a specified bounding box above the terrain. Unlike in a native WMS service, like in TerriaMap, QGIS or ArcGIS, where the software sends a different call to the GSKY server every time the map is panned or zoomed, the GroundOverlay simply moves so that it is always above the same BBox. No more calls wil go to the GSKY server and the server load will remain low.</a:t>
            </a:r>
          </a:p>
          <a:p>
            <a:pPr lvl="1"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 Same as above, but iterates through multiple dates.</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This does several steps: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Create an ‘osm-script’ and send it to the Overpass API to get the layer data.</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Convert the returned OSM data into GeoJSON and then to KML formats.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Extract only the required data from KML to create the final KML file to be used with NASA World Wind.</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Save the KML file on disk, which is then read by the NASA World Wind engine to display the GSKY and Overlay layers.</a:t>
            </a:r>
          </a:p>
        </p:txBody>
      </p:sp>
      <p:sp>
        <p:nvSpPr>
          <p:cNvPr id="9" name="TextBox 8">
            <a:extLst>
              <a:ext uri="{FF2B5EF4-FFF2-40B4-BE49-F238E27FC236}">
                <a16:creationId xmlns:a16="http://schemas.microsoft.com/office/drawing/2014/main" id="{019F92F0-70D6-46AD-834D-9D3F7A165946}"/>
              </a:ext>
            </a:extLst>
          </p:cNvPr>
          <p:cNvSpPr txBox="1"/>
          <p:nvPr/>
        </p:nvSpPr>
        <p:spPr>
          <a:xfrm>
            <a:off x="573382" y="1425637"/>
            <a:ext cx="6859346" cy="246221"/>
          </a:xfrm>
          <a:prstGeom prst="rect">
            <a:avLst/>
          </a:prstGeom>
          <a:noFill/>
        </p:spPr>
        <p:txBody>
          <a:bodyPr wrap="square" rtlCol="0">
            <a:spAutoFit/>
          </a:bodyPr>
          <a:lstStyle/>
          <a:p>
            <a:pPr algn="l"/>
            <a:r>
              <a:rPr lang="en-US" sz="1000" b="1" dirty="0">
                <a:solidFill>
                  <a:srgbClr val="00B050"/>
                </a:solidFill>
                <a:latin typeface="Calibri" panose="020F0502020204030204" pitchFamily="34" charset="0"/>
                <a:cs typeface="Calibri" panose="020F0502020204030204" pitchFamily="34" charset="0"/>
              </a:rPr>
              <a:t>Note: Those who can read and understand Perl can skip this section (slides 11-20).</a:t>
            </a:r>
            <a:endParaRPr lang="en-AU" sz="1000" b="1" dirty="0">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268881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485900"/>
            <a:ext cx="7405007" cy="261610"/>
          </a:xfrm>
          <a:prstGeom prst="rect">
            <a:avLst/>
          </a:prstGeom>
          <a:noFill/>
          <a:ln w="3175">
            <a:noFill/>
          </a:ln>
        </p:spPr>
        <p:txBody>
          <a:bodyPr wrap="square" rtlCol="0">
            <a:spAutoFit/>
          </a:bodyPr>
          <a:lstStyle/>
          <a:p>
            <a:pPr algn="l"/>
            <a:r>
              <a:rPr lang="en-US" sz="1100" dirty="0">
                <a:latin typeface="Calibri" panose="020F0502020204030204" pitchFamily="34" charset="0"/>
                <a:cs typeface="Calibri" panose="020F0502020204030204" pitchFamily="34" charset="0"/>
              </a:rPr>
              <a:t>Called as ‘method=GET’ from Ajax functions. There is no direct call to the CGI and no ‘method=POST’ action.</a:t>
            </a:r>
            <a:endParaRPr lang="en-AU" sz="11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88EDA42-0BFE-457E-ABEB-74D9ED92C979}"/>
              </a:ext>
            </a:extLst>
          </p:cNvPr>
          <p:cNvSpPr txBox="1"/>
          <p:nvPr/>
        </p:nvSpPr>
        <p:spPr>
          <a:xfrm>
            <a:off x="759279" y="1771653"/>
            <a:ext cx="4367892" cy="4385816"/>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if ($sc_action eq "</a:t>
            </a:r>
            <a:r>
              <a:rPr lang="en-US" sz="900" b="1" noProof="1">
                <a:solidFill>
                  <a:srgbClr val="00B0F0"/>
                </a:solidFill>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print "Content-type: text/html\n\n"; </a:t>
            </a:r>
          </a:p>
          <a:p>
            <a:r>
              <a:rPr lang="en-US" sz="900" noProof="1">
                <a:latin typeface="Calibri" panose="020F0502020204030204" pitchFamily="34" charset="0"/>
                <a:cs typeface="Calibri" panose="020F0502020204030204" pitchFamily="34" charset="0"/>
              </a:rPr>
              <a:t>	$pquery = reformat($ARGV[2]);</a:t>
            </a:r>
          </a:p>
          <a:p>
            <a:r>
              <a:rPr lang="en-US" sz="900" noProof="1">
                <a:latin typeface="Calibri" panose="020F0502020204030204" pitchFamily="34" charset="0"/>
                <a:cs typeface="Calibri" panose="020F0502020204030204" pitchFamily="34" charset="0"/>
              </a:rPr>
              <a:t>	Get_fields;</a:t>
            </a:r>
          </a:p>
          <a:p>
            <a:r>
              <a:rPr lang="en-US" sz="900" noProof="1">
                <a:latin typeface="Calibri" panose="020F0502020204030204" pitchFamily="34" charset="0"/>
                <a:cs typeface="Calibri" panose="020F0502020204030204" pitchFamily="34" charset="0"/>
              </a:rPr>
              <a:t>	@fields = split (/\|/, $layer);</a:t>
            </a:r>
          </a:p>
          <a:p>
            <a:r>
              <a:rPr lang="en-US" sz="900" noProof="1">
                <a:latin typeface="Calibri" panose="020F0502020204030204" pitchFamily="34" charset="0"/>
                <a:cs typeface="Calibri" panose="020F0502020204030204" pitchFamily="34" charset="0"/>
              </a:rPr>
              <a:t>	$layer = $fields[0]; 	$title = $fields[1]; 	$basetitle = $title;</a:t>
            </a:r>
          </a:p>
          <a:p>
            <a:r>
              <a:rPr lang="en-US" sz="900" noProof="1">
                <a:latin typeface="Calibri" panose="020F0502020204030204" pitchFamily="34" charset="0"/>
                <a:cs typeface="Calibri" panose="020F0502020204030204" pitchFamily="34" charset="0"/>
              </a:rPr>
              <a:t>	if ($time =~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 This is a multiple time selection</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multiple dates! See the map above.&lt;/small&gt;";</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else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a:t>
            </a:r>
          </a:p>
          <a:p>
            <a:r>
              <a:rPr lang="en-US" sz="900" noProof="1">
                <a:latin typeface="Calibri" panose="020F0502020204030204" pitchFamily="34" charset="0"/>
                <a:cs typeface="Calibri" panose="020F0502020204030204" pitchFamily="34" charset="0"/>
              </a:rPr>
              <a:t>			$date =~ s/T.*Z//gi;</a:t>
            </a:r>
          </a:p>
          <a:p>
            <a:r>
              <a:rPr lang="en-US" sz="900" noProof="1">
                <a:latin typeface="Calibri" panose="020F0502020204030204" pitchFamily="34" charset="0"/>
                <a:cs typeface="Calibri" panose="020F0502020204030204" pitchFamily="34" charset="0"/>
              </a:rPr>
              <a:t>			$time="TIME=$time";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$title = $basetitle . " " . $date;</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See the map above.&lt;/small&gt;";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a:t>
            </a:r>
          </a:p>
        </p:txBody>
      </p:sp>
      <p:sp>
        <p:nvSpPr>
          <p:cNvPr id="35" name="Rectangle: Rounded Corners 34">
            <a:extLst>
              <a:ext uri="{FF2B5EF4-FFF2-40B4-BE49-F238E27FC236}">
                <a16:creationId xmlns:a16="http://schemas.microsoft.com/office/drawing/2014/main" id="{781D451C-721C-4BF4-9540-F3A82EA6AA9C}"/>
              </a:ext>
            </a:extLst>
          </p:cNvPr>
          <p:cNvSpPr/>
          <p:nvPr/>
        </p:nvSpPr>
        <p:spPr>
          <a:xfrm>
            <a:off x="4607638" y="1792581"/>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FD04DFF-B16A-4C41-9620-BFAC8E86943D}"/>
              </a:ext>
            </a:extLst>
          </p:cNvPr>
          <p:cNvSpPr txBox="1"/>
          <p:nvPr/>
        </p:nvSpPr>
        <p:spPr>
          <a:xfrm>
            <a:off x="5398481" y="5894616"/>
            <a:ext cx="333730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subs</a:t>
            </a:r>
            <a:r>
              <a:rPr lang="en-US" sz="1100" b="1" noProof="1">
                <a:solidFill>
                  <a:srgbClr val="00B050"/>
                </a:solidFill>
                <a:latin typeface="Calibri" panose="020F0502020204030204" pitchFamily="34" charset="0"/>
                <a:cs typeface="Calibri" panose="020F0502020204030204" pitchFamily="34" charset="0"/>
              </a:rPr>
              <a:t> CreateMultipleKML</a:t>
            </a:r>
            <a:r>
              <a:rPr lang="en-US" sz="1100" noProof="1">
                <a:solidFill>
                  <a:srgbClr val="00B0F0"/>
                </a:solidFill>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and</a:t>
            </a:r>
            <a:r>
              <a:rPr lang="en-US" sz="1100" noProof="1">
                <a:solidFill>
                  <a:srgbClr val="00B0F0"/>
                </a:solidFill>
                <a:latin typeface="Calibri" panose="020F0502020204030204" pitchFamily="34" charset="0"/>
                <a:cs typeface="Calibri" panose="020F0502020204030204" pitchFamily="34" charset="0"/>
              </a:rPr>
              <a:t> </a:t>
            </a:r>
            <a:r>
              <a:rPr lang="en-US" sz="1100" b="1" noProof="1">
                <a:solidFill>
                  <a:srgbClr val="00B050"/>
                </a:solidFill>
                <a:latin typeface="Calibri" panose="020F0502020204030204" pitchFamily="34" charset="0"/>
                <a:cs typeface="Calibri" panose="020F0502020204030204" pitchFamily="34" charset="0"/>
              </a:rPr>
              <a:t>CreateSingleKML</a:t>
            </a:r>
          </a:p>
        </p:txBody>
      </p:sp>
      <p:sp>
        <p:nvSpPr>
          <p:cNvPr id="7" name="TextBox 6">
            <a:extLst>
              <a:ext uri="{FF2B5EF4-FFF2-40B4-BE49-F238E27FC236}">
                <a16:creationId xmlns:a16="http://schemas.microsoft.com/office/drawing/2014/main" id="{CDC8589E-94B6-4B1B-9EC1-B0BCFAA341D5}"/>
              </a:ext>
            </a:extLst>
          </p:cNvPr>
          <p:cNvSpPr txBox="1"/>
          <p:nvPr/>
        </p:nvSpPr>
        <p:spPr>
          <a:xfrm>
            <a:off x="5306786" y="2294164"/>
            <a:ext cx="4604657" cy="1815882"/>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a:t>
            </a:r>
            <a:r>
              <a:rPr lang="en-US" sz="1400" b="1" noProof="1">
                <a:latin typeface="Calibri" panose="020F0502020204030204" pitchFamily="34" charset="0"/>
                <a:cs typeface="Calibri" panose="020F0502020204030204" pitchFamily="34" charset="0"/>
              </a:rPr>
              <a:t>Get_fields</a:t>
            </a:r>
            <a:r>
              <a:rPr lang="en-US" sz="1400" noProof="1">
                <a:latin typeface="Calibri" panose="020F0502020204030204" pitchFamily="34" charset="0"/>
                <a:cs typeface="Calibri" panose="020F0502020204030204" pitchFamily="34" charset="0"/>
              </a:rPr>
              <a:t>’ retrieves the form input parameters from the web page. The ‘sub </a:t>
            </a:r>
            <a:r>
              <a:rPr lang="en-US" sz="1400" b="1" noProof="1">
                <a:latin typeface="Calibri" panose="020F0502020204030204" pitchFamily="34" charset="0"/>
                <a:cs typeface="Calibri" panose="020F0502020204030204" pitchFamily="34" charset="0"/>
              </a:rPr>
              <a:t>CreateMutipleKML</a:t>
            </a:r>
            <a:r>
              <a:rPr lang="en-US" sz="1400" noProof="1">
                <a:latin typeface="Calibri" panose="020F0502020204030204" pitchFamily="34" charset="0"/>
                <a:cs typeface="Calibri" panose="020F0502020204030204" pitchFamily="34" charset="0"/>
              </a:rPr>
              <a:t>’ is called if there are multiple values in the </a:t>
            </a:r>
            <a:r>
              <a:rPr lang="en-US" sz="1400" b="1" noProof="1">
                <a:latin typeface="Calibri" panose="020F0502020204030204" pitchFamily="34" charset="0"/>
                <a:cs typeface="Calibri" panose="020F0502020204030204" pitchFamily="34" charset="0"/>
              </a:rPr>
              <a:t>$time</a:t>
            </a:r>
            <a:r>
              <a:rPr lang="en-US" sz="1400" noProof="1">
                <a:latin typeface="Calibri" panose="020F0502020204030204" pitchFamily="34" charset="0"/>
                <a:cs typeface="Calibri" panose="020F0502020204030204" pitchFamily="34" charset="0"/>
              </a:rPr>
              <a:t> parameter. Otherwise, the ‘sub </a:t>
            </a:r>
            <a:r>
              <a:rPr lang="en-US" sz="1400" b="1" noProof="1">
                <a:latin typeface="Calibri" panose="020F0502020204030204" pitchFamily="34" charset="0"/>
                <a:cs typeface="Calibri" panose="020F0502020204030204" pitchFamily="34" charset="0"/>
              </a:rPr>
              <a:t>CreateSingle</a:t>
            </a:r>
            <a:r>
              <a:rPr lang="en-US" sz="1400" noProof="1">
                <a:latin typeface="Calibri" panose="020F0502020204030204" pitchFamily="34" charset="0"/>
                <a:cs typeface="Calibri" panose="020F0502020204030204" pitchFamily="34" charset="0"/>
              </a:rPr>
              <a:t> KML’ is called.</a:t>
            </a:r>
          </a:p>
          <a:p>
            <a:pPr algn="just"/>
            <a:endParaRPr lang="en-US" sz="1400" noProof="1">
              <a:latin typeface="Calibri" panose="020F0502020204030204" pitchFamily="34" charset="0"/>
              <a:cs typeface="Calibri" panose="020F0502020204030204" pitchFamily="34" charset="0"/>
            </a:endParaRPr>
          </a:p>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GetTheOverlays</a:t>
            </a:r>
            <a:r>
              <a:rPr lang="en-US" sz="1400" noProof="1">
                <a:latin typeface="Calibri" panose="020F0502020204030204" pitchFamily="34" charset="0"/>
                <a:cs typeface="Calibri" panose="020F0502020204030204" pitchFamily="34" charset="0"/>
              </a:rPr>
              <a:t>’ retrieves the data for the selected overlays by calling the ‘Overpass’ API, reformats the data and creates the final KML file.</a:t>
            </a:r>
          </a:p>
        </p:txBody>
      </p:sp>
    </p:spTree>
    <p:custDataLst>
      <p:tags r:id="rId1"/>
    </p:custDataLst>
    <p:extLst>
      <p:ext uri="{BB962C8B-B14F-4D97-AF65-F5344CB8AC3E}">
        <p14:creationId xmlns:p14="http://schemas.microsoft.com/office/powerpoint/2010/main" val="390267794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B65C035-E4F6-45B8-8E3D-B4BF2F65B960}"/>
              </a:ext>
            </a:extLst>
          </p:cNvPr>
          <p:cNvSpPr txBox="1"/>
          <p:nvPr/>
        </p:nvSpPr>
        <p:spPr>
          <a:xfrm>
            <a:off x="810509" y="1538282"/>
            <a:ext cx="4367892" cy="230832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noProof="1">
                <a:solidFill>
                  <a:srgbClr val="00B0F0"/>
                </a:solidFill>
                <a:latin typeface="Calibri" panose="020F0502020204030204" pitchFamily="34" charset="0"/>
                <a:cs typeface="Calibri" panose="020F0502020204030204" pitchFamily="34" charset="0"/>
              </a:rPr>
              <a:t>CreateMultipleKML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1; </a:t>
            </a:r>
          </a:p>
          <a:p>
            <a:r>
              <a:rPr lang="en-US" sz="900" noProof="1">
                <a:latin typeface="Calibri" panose="020F0502020204030204" pitchFamily="34" charset="0"/>
                <a:cs typeface="Calibri" panose="020F0502020204030204" pitchFamily="34" charset="0"/>
              </a:rPr>
              <a:t>	my @times = split(/,/, $time);</a:t>
            </a:r>
          </a:p>
          <a:p>
            <a:r>
              <a:rPr lang="en-US" sz="900" noProof="1">
                <a:latin typeface="Calibri" panose="020F0502020204030204" pitchFamily="34" charset="0"/>
                <a:cs typeface="Calibri" panose="020F0502020204030204" pitchFamily="34" charset="0"/>
              </a:rPr>
              <a:t>	my $len = $#times;</a:t>
            </a:r>
          </a:p>
          <a:p>
            <a:r>
              <a:rPr lang="en-US" sz="900" noProof="1">
                <a:latin typeface="Calibri" panose="020F0502020204030204" pitchFamily="34" charset="0"/>
                <a:cs typeface="Calibri" panose="020F0502020204030204" pitchFamily="34" charset="0"/>
              </a:rPr>
              <a:t>	for (my $j=0;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$times[$j]; 	$date =~ s/T.*Z//gi;</a:t>
            </a:r>
          </a:p>
          <a:p>
            <a:r>
              <a:rPr lang="en-US" sz="900" noProof="1">
                <a:latin typeface="Calibri" panose="020F0502020204030204" pitchFamily="34" charset="0"/>
                <a:cs typeface="Calibri" panose="020F0502020204030204" pitchFamily="34" charset="0"/>
              </a:rPr>
              <a:t>		$title = $region . "_" . $basetitle . " " . $date;</a:t>
            </a:r>
          </a:p>
          <a:p>
            <a:r>
              <a:rPr lang="en-US" sz="900" noProof="1">
                <a:latin typeface="Calibri" panose="020F0502020204030204" pitchFamily="34" charset="0"/>
                <a:cs typeface="Calibri" panose="020F0502020204030204" pitchFamily="34" charset="0"/>
              </a:rPr>
              <a:t>		$time = "";</a:t>
            </a:r>
          </a:p>
          <a:p>
            <a:r>
              <a:rPr lang="en-US" sz="900" noProof="1">
                <a:latin typeface="Calibri" panose="020F0502020204030204" pitchFamily="34" charset="0"/>
                <a:cs typeface="Calibri" panose="020F0502020204030204" pitchFamily="34" charset="0"/>
              </a:rPr>
              <a:t>		if($times[$j]) { $time="TIME=$times[$j]"; }</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GroundOverlay</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0; # Subsequent layers are set as visibility=0</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$groundOverlay;</a:t>
            </a:r>
          </a:p>
          <a:p>
            <a:r>
              <a:rPr lang="en-US" sz="900" noProof="1">
                <a:latin typeface="Calibri" panose="020F0502020204030204" pitchFamily="34" charset="0"/>
                <a:cs typeface="Calibri" panose="020F0502020204030204" pitchFamily="34" charset="0"/>
              </a:rPr>
              <a:t>}</a:t>
            </a:r>
          </a:p>
        </p:txBody>
      </p:sp>
      <p:sp>
        <p:nvSpPr>
          <p:cNvPr id="37" name="TextBox 36">
            <a:extLst>
              <a:ext uri="{FF2B5EF4-FFF2-40B4-BE49-F238E27FC236}">
                <a16:creationId xmlns:a16="http://schemas.microsoft.com/office/drawing/2014/main" id="{29603FF3-DB48-4498-B894-68C3BE378DC7}"/>
              </a:ext>
            </a:extLst>
          </p:cNvPr>
          <p:cNvSpPr txBox="1"/>
          <p:nvPr/>
        </p:nvSpPr>
        <p:spPr>
          <a:xfrm>
            <a:off x="5300865" y="1538282"/>
            <a:ext cx="6659813" cy="463203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CreateSingleKML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a:t>
            </a:r>
          </a:p>
          <a:p>
            <a:r>
              <a:rPr lang="en-US" sz="900" noProof="1">
                <a:latin typeface="Calibri" panose="020F0502020204030204" pitchFamily="34" charset="0"/>
                <a:cs typeface="Calibri" panose="020F0502020204030204" pitchFamily="34" charset="0"/>
              </a:rPr>
              <a:t>			&lt;latitude&gt;$y&lt;/latitude&gt;</a:t>
            </a:r>
          </a:p>
          <a:p>
            <a:r>
              <a:rPr lang="en-US" sz="900" noProof="1">
                <a:latin typeface="Calibri" panose="020F0502020204030204" pitchFamily="34" charset="0"/>
                <a:cs typeface="Calibri" panose="020F0502020204030204" pitchFamily="34" charset="0"/>
              </a:rPr>
              <a: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&lt;visibility&gt;1&lt;/visibility&gt;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a:t>
            </a:r>
          </a:p>
          <a:p>
            <a:r>
              <a:rPr lang="en-US" sz="800" noProof="1">
                <a:latin typeface="Calibri" panose="020F0502020204030204" pitchFamily="34" charset="0"/>
                <a:cs typeface="Calibri" panose="020F0502020204030204" pitchFamily="34" charset="0"/>
              </a:rPr>
              <a:t>http://130.56.242.15/ows/ge?SERVICE=WMS&amp;amp;VERSION=1.1.1&amp;amp;REQUEST=GetMap&amp;amp;SRS=EPSG:4326&amp;amp;WIDTH=512&amp;amp;HEIGHT=512&amp;amp;LAYERS=$layer&amp;amp;STYLES=default&amp;amp;TRANSPARENT=TRUE&amp;amp;FORMAT=image/png&amp;amp;BBOX=$west,$south,$east,$north&amp;amp;$time</a:t>
            </a:r>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39" name="TextBox 38">
            <a:extLst>
              <a:ext uri="{FF2B5EF4-FFF2-40B4-BE49-F238E27FC236}">
                <a16:creationId xmlns:a16="http://schemas.microsoft.com/office/drawing/2014/main" id="{7BE8D04C-890C-4C34-93FF-D5618F222E4A}"/>
              </a:ext>
            </a:extLst>
          </p:cNvPr>
          <p:cNvSpPr txBox="1"/>
          <p:nvPr/>
        </p:nvSpPr>
        <p:spPr>
          <a:xfrm>
            <a:off x="663186" y="5927272"/>
            <a:ext cx="1869621"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GroundOverlay</a:t>
            </a:r>
          </a:p>
        </p:txBody>
      </p:sp>
      <p:sp>
        <p:nvSpPr>
          <p:cNvPr id="4" name="TextBox 3">
            <a:extLst>
              <a:ext uri="{FF2B5EF4-FFF2-40B4-BE49-F238E27FC236}">
                <a16:creationId xmlns:a16="http://schemas.microsoft.com/office/drawing/2014/main" id="{92C899CE-4461-435D-8C93-C25FE2A986E5}"/>
              </a:ext>
            </a:extLst>
          </p:cNvPr>
          <p:cNvSpPr txBox="1"/>
          <p:nvPr/>
        </p:nvSpPr>
        <p:spPr>
          <a:xfrm>
            <a:off x="810509" y="4180114"/>
            <a:ext cx="4349889" cy="954107"/>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GroundOverlay</a:t>
            </a:r>
            <a:r>
              <a:rPr lang="en-US" sz="1400" noProof="1">
                <a:latin typeface="Calibri" panose="020F0502020204030204" pitchFamily="34" charset="0"/>
                <a:cs typeface="Calibri" panose="020F0502020204030204" pitchFamily="34" charset="0"/>
              </a:rPr>
              <a:t>’ creates a block of code for each date in the list. Such code will be identical to that created by ‘sub </a:t>
            </a:r>
            <a:r>
              <a:rPr lang="en-US" sz="1400" b="1" noProof="1">
                <a:latin typeface="Calibri" panose="020F0502020204030204" pitchFamily="34" charset="0"/>
                <a:cs typeface="Calibri" panose="020F0502020204030204" pitchFamily="34" charset="0"/>
              </a:rPr>
              <a:t>CreateSingleKML</a:t>
            </a:r>
            <a:r>
              <a:rPr lang="en-US" sz="1400" noProof="1">
                <a:latin typeface="Calibri" panose="020F0502020204030204" pitchFamily="34" charset="0"/>
                <a:cs typeface="Calibri" panose="020F0502020204030204" pitchFamily="34" charset="0"/>
              </a:rPr>
              <a:t>’ except for the ‘TIME=’ parameter in the call to GSKY server.</a:t>
            </a:r>
          </a:p>
        </p:txBody>
      </p:sp>
      <p:sp>
        <p:nvSpPr>
          <p:cNvPr id="10" name="Rectangle: Rounded Corners 9">
            <a:extLst>
              <a:ext uri="{FF2B5EF4-FFF2-40B4-BE49-F238E27FC236}">
                <a16:creationId xmlns:a16="http://schemas.microsoft.com/office/drawing/2014/main" id="{8FF24C34-27EF-4EE9-A2AA-7A613AD5EAD8}"/>
              </a:ext>
            </a:extLst>
          </p:cNvPr>
          <p:cNvSpPr/>
          <p:nvPr/>
        </p:nvSpPr>
        <p:spPr>
          <a:xfrm>
            <a:off x="4357409" y="156489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29011838-F4F6-40DD-B6F2-D255D29DC806}"/>
              </a:ext>
            </a:extLst>
          </p:cNvPr>
          <p:cNvSpPr/>
          <p:nvPr/>
        </p:nvSpPr>
        <p:spPr>
          <a:xfrm>
            <a:off x="11141359" y="1568715"/>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36319488"/>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19"/>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D7814BE-2A96-46AC-9D23-B221D7E763FF}"/>
              </a:ext>
            </a:extLst>
          </p:cNvPr>
          <p:cNvSpPr txBox="1"/>
          <p:nvPr/>
        </p:nvSpPr>
        <p:spPr>
          <a:xfrm>
            <a:off x="767444" y="1289959"/>
            <a:ext cx="5894613" cy="489364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GroundOverlay</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	&lt;latitude&gt;$y&lt;/latitude&gt;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$groundOverlay .= "</a:t>
            </a:r>
          </a:p>
          <a:p>
            <a:r>
              <a:rPr lang="en-US" sz="900" noProof="1">
                <a:latin typeface="Calibri" panose="020F0502020204030204" pitchFamily="34" charset="0"/>
                <a:cs typeface="Calibri" panose="020F0502020204030204" pitchFamily="34" charset="0"/>
              </a:rPr>
              <a:t>&lt;!-- $date --&gt;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&lt;visibility&gt;$visibility&lt;/visibility&gt;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 </a:t>
            </a:r>
          </a:p>
          <a:p>
            <a:r>
              <a:rPr lang="en-US" sz="800" noProof="1">
                <a:latin typeface="Calibri" panose="020F0502020204030204" pitchFamily="34" charset="0"/>
                <a:cs typeface="Calibri" panose="020F0502020204030204" pitchFamily="34" charset="0"/>
              </a:rPr>
              <a:t>http://130.56.242.15/ows/ge?SERVICE=WMS&amp;amp;BBOX=135.703125,-29.840644,138.339844,-26.745610&amp;amp;TIME=2001-01-01T00:00:00.000Z&amp;amp;VERSION=1.1.1&amp;amp;REQUEST=GetMap&amp;amp;SRS=EPSG:4326&amp;amp;WIDTH=512&amp;amp;HEIGHT=512&amp;amp;LAYERS=global:c6:frac_cover&amp;amp;STYLES=default&amp;amp;TRANSPARENT=TRUE&amp;amp;FORMAT=image/png</a:t>
            </a: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E8860EF1-8A78-47A3-B34B-0039E3341707}"/>
              </a:ext>
            </a:extLst>
          </p:cNvPr>
          <p:cNvSpPr txBox="1"/>
          <p:nvPr/>
        </p:nvSpPr>
        <p:spPr>
          <a:xfrm>
            <a:off x="3992336" y="1812121"/>
            <a:ext cx="261257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Arbitrary calculation for camera elevation</a:t>
            </a:r>
          </a:p>
        </p:txBody>
      </p:sp>
      <p:cxnSp>
        <p:nvCxnSpPr>
          <p:cNvPr id="7" name="Straight Arrow Connector 6">
            <a:extLst>
              <a:ext uri="{FF2B5EF4-FFF2-40B4-BE49-F238E27FC236}">
                <a16:creationId xmlns:a16="http://schemas.microsoft.com/office/drawing/2014/main" id="{080AB9B9-1459-4438-AD11-04789DD9BA4E}"/>
              </a:ext>
            </a:extLst>
          </p:cNvPr>
          <p:cNvCxnSpPr/>
          <p:nvPr/>
        </p:nvCxnSpPr>
        <p:spPr>
          <a:xfrm flipH="1">
            <a:off x="3380014" y="194292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29776-482A-4858-9844-F9A589CA72E3}"/>
              </a:ext>
            </a:extLst>
          </p:cNvPr>
          <p:cNvSpPr txBox="1"/>
          <p:nvPr/>
        </p:nvSpPr>
        <p:spPr>
          <a:xfrm>
            <a:off x="2477861" y="280118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Comment line to demarcate the time slices</a:t>
            </a:r>
          </a:p>
        </p:txBody>
      </p:sp>
      <p:cxnSp>
        <p:nvCxnSpPr>
          <p:cNvPr id="9" name="Straight Arrow Connector 8">
            <a:extLst>
              <a:ext uri="{FF2B5EF4-FFF2-40B4-BE49-F238E27FC236}">
                <a16:creationId xmlns:a16="http://schemas.microsoft.com/office/drawing/2014/main" id="{96A2D999-7344-4357-A3DA-EF2BEF797972}"/>
              </a:ext>
            </a:extLst>
          </p:cNvPr>
          <p:cNvCxnSpPr/>
          <p:nvPr/>
        </p:nvCxnSpPr>
        <p:spPr>
          <a:xfrm flipH="1">
            <a:off x="1865539" y="293198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E0AF74-2FA9-4865-B491-5EC792D6CF70}"/>
              </a:ext>
            </a:extLst>
          </p:cNvPr>
          <p:cNvSpPr txBox="1"/>
          <p:nvPr/>
        </p:nvSpPr>
        <p:spPr>
          <a:xfrm>
            <a:off x="2477861" y="339682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sp>
        <p:nvSpPr>
          <p:cNvPr id="12" name="Rectangle: Rounded Corners 11">
            <a:extLst>
              <a:ext uri="{FF2B5EF4-FFF2-40B4-BE49-F238E27FC236}">
                <a16:creationId xmlns:a16="http://schemas.microsoft.com/office/drawing/2014/main" id="{418560B0-CD57-4936-AE18-A819E3DDD725}"/>
              </a:ext>
            </a:extLst>
          </p:cNvPr>
          <p:cNvSpPr/>
          <p:nvPr/>
        </p:nvSpPr>
        <p:spPr>
          <a:xfrm>
            <a:off x="5758432" y="1314280"/>
            <a:ext cx="883288"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3" name="TextBox 12">
            <a:extLst>
              <a:ext uri="{FF2B5EF4-FFF2-40B4-BE49-F238E27FC236}">
                <a16:creationId xmlns:a16="http://schemas.microsoft.com/office/drawing/2014/main" id="{867C65BB-CE41-4E9A-A132-190644F412F8}"/>
              </a:ext>
            </a:extLst>
          </p:cNvPr>
          <p:cNvSpPr txBox="1"/>
          <p:nvPr/>
        </p:nvSpPr>
        <p:spPr>
          <a:xfrm>
            <a:off x="4735281" y="4873901"/>
            <a:ext cx="1738993"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GetTheOverlays</a:t>
            </a:r>
          </a:p>
        </p:txBody>
      </p:sp>
      <p:sp>
        <p:nvSpPr>
          <p:cNvPr id="14" name="TextBox 13">
            <a:extLst>
              <a:ext uri="{FF2B5EF4-FFF2-40B4-BE49-F238E27FC236}">
                <a16:creationId xmlns:a16="http://schemas.microsoft.com/office/drawing/2014/main" id="{EA109F27-FCB4-4281-9CFB-535EA9BF7317}"/>
              </a:ext>
            </a:extLst>
          </p:cNvPr>
          <p:cNvSpPr txBox="1"/>
          <p:nvPr/>
        </p:nvSpPr>
        <p:spPr>
          <a:xfrm>
            <a:off x="6735536" y="1289959"/>
            <a:ext cx="5135335" cy="3831818"/>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@key_value_pairs = split(/;/, $key_value_pairs);</a:t>
            </a:r>
          </a:p>
          <a:p>
            <a:r>
              <a:rPr lang="en-AU" sz="900" noProof="1">
                <a:latin typeface="Calibri" panose="020F0502020204030204" pitchFamily="34" charset="0"/>
                <a:cs typeface="Calibri" panose="020F0502020204030204" pitchFamily="34" charset="0"/>
              </a:rPr>
              <a:t>	my $len = $#key_value_pairs;</a:t>
            </a:r>
          </a:p>
          <a:p>
            <a:r>
              <a:rPr lang="en-AU" sz="900" noProof="1">
                <a:latin typeface="Calibri" panose="020F0502020204030204" pitchFamily="34" charset="0"/>
                <a:cs typeface="Calibri" panose="020F0502020204030204" pitchFamily="34" charset="0"/>
              </a:rPr>
              <a:t>	for ($j=0; $j &lt;= $len;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$outline = $outlines[$j];</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GetAndCreatePlacemarks</a:t>
            </a:r>
            <a:r>
              <a:rPr lang="en-AU" sz="900" noProof="1">
                <a:latin typeface="Calibri" panose="020F0502020204030204" pitchFamily="34" charset="0"/>
                <a:cs typeface="Calibri" panose="020F0502020204030204" pitchFamily="34" charset="0"/>
              </a:rPr>
              <a:t>($key_value_pairs[$j]);</a:t>
            </a:r>
          </a:p>
          <a:p>
            <a:r>
              <a:rPr lang="en-AU" sz="900" noProof="1">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my $xml = "&lt;?xml version=\"1.0\" encoding=\"UTF-8\"?&gt;</a:t>
            </a:r>
          </a:p>
          <a:p>
            <a:r>
              <a:rPr lang="en-AU" sz="900" noProof="1">
                <a:solidFill>
                  <a:schemeClr val="bg1">
                    <a:lumMod val="65000"/>
                  </a:schemeClr>
                </a:solidFill>
                <a:latin typeface="Calibri" panose="020F0502020204030204" pitchFamily="34" charset="0"/>
                <a:cs typeface="Calibri" panose="020F0502020204030204" pitchFamily="34" charset="0"/>
              </a:rPr>
              <a:t>&lt;kml xmlns=\"http://www.opengis.net/kml/2.2\"&gt;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	&lt;name&gt;_______Layers_______&lt;/name&gt;</a:t>
            </a:r>
          </a:p>
          <a:p>
            <a:r>
              <a:rPr lang="en-AU" sz="900" noProof="1">
                <a:solidFill>
                  <a:schemeClr val="bg1">
                    <a:lumMod val="65000"/>
                  </a:schemeClr>
                </a:solidFill>
                <a:latin typeface="Calibri" panose="020F0502020204030204" pitchFamily="34" charset="0"/>
                <a:cs typeface="Calibri" panose="020F0502020204030204" pitchFamily="34" charset="0"/>
              </a:rPr>
              <a:t>	$kml</a:t>
            </a:r>
          </a:p>
          <a:p>
            <a:r>
              <a:rPr lang="en-AU" sz="900" noProof="1">
                <a:solidFill>
                  <a:schemeClr val="bg1">
                    <a:lumMod val="65000"/>
                  </a:schemeClr>
                </a:solidFill>
                <a:latin typeface="Calibri" panose="020F0502020204030204" pitchFamily="34" charset="0"/>
                <a:cs typeface="Calibri" panose="020F0502020204030204" pitchFamily="34" charset="0"/>
              </a:rPr>
              <a:t>	$overlay</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		&lt;name&gt;_____Placemarks_____&lt;/name&gt;</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&lt;/kml&gt;</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$datadir = "/var/www/html/NASA/WorldWind/data/nww";</a:t>
            </a:r>
          </a:p>
          <a:p>
            <a:r>
              <a:rPr lang="en-AU" sz="900" noProof="1">
                <a:solidFill>
                  <a:schemeClr val="bg1">
                    <a:lumMod val="65000"/>
                  </a:schemeClr>
                </a:solidFill>
                <a:latin typeface="Calibri" panose="020F0502020204030204" pitchFamily="34" charset="0"/>
                <a:cs typeface="Calibri" panose="020F0502020204030204" pitchFamily="34" charset="0"/>
              </a:rPr>
              <a:t>	open(OUT, "&gt;$datadir/nww.kml");</a:t>
            </a:r>
          </a:p>
          <a:p>
            <a:r>
              <a:rPr lang="en-AU" sz="900" noProof="1">
                <a:solidFill>
                  <a:schemeClr val="bg1">
                    <a:lumMod val="65000"/>
                  </a:schemeClr>
                </a:solidFill>
                <a:latin typeface="Calibri" panose="020F0502020204030204" pitchFamily="34" charset="0"/>
                <a:cs typeface="Calibri" panose="020F0502020204030204" pitchFamily="34" charset="0"/>
              </a:rPr>
              <a:t>	print OUT "$xml\n";</a:t>
            </a:r>
          </a:p>
          <a:p>
            <a:r>
              <a:rPr lang="en-AU" sz="900" noProof="1">
                <a:solidFill>
                  <a:schemeClr val="bg1">
                    <a:lumMod val="65000"/>
                  </a:schemeClr>
                </a:solidFill>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a:p>
            <a:endParaRPr lang="en-US" sz="900" noProof="1">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EDBDE66-9F56-470D-94B3-2CC4E8DCA911}"/>
              </a:ext>
            </a:extLst>
          </p:cNvPr>
          <p:cNvSpPr txBox="1"/>
          <p:nvPr/>
        </p:nvSpPr>
        <p:spPr>
          <a:xfrm>
            <a:off x="9259643" y="5874913"/>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GetAndCreatePlacemarks</a:t>
            </a:r>
            <a:endParaRPr lang="en-US" sz="1100" b="1" noProof="1">
              <a:solidFill>
                <a:srgbClr val="00B05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5BEABF82-FC64-40A8-9FA1-A3F6425E0427}"/>
              </a:ext>
            </a:extLst>
          </p:cNvPr>
          <p:cNvCxnSpPr/>
          <p:nvPr/>
        </p:nvCxnSpPr>
        <p:spPr>
          <a:xfrm>
            <a:off x="6351817" y="5004706"/>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01C243-567F-4FD9-99E4-5A590664E9B6}"/>
              </a:ext>
            </a:extLst>
          </p:cNvPr>
          <p:cNvCxnSpPr/>
          <p:nvPr/>
        </p:nvCxnSpPr>
        <p:spPr>
          <a:xfrm flipH="1">
            <a:off x="1584661" y="3602290"/>
            <a:ext cx="89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151B355-2F23-44CF-8E20-EA90FB1E1F46}"/>
              </a:ext>
            </a:extLst>
          </p:cNvPr>
          <p:cNvSpPr txBox="1"/>
          <p:nvPr/>
        </p:nvSpPr>
        <p:spPr>
          <a:xfrm>
            <a:off x="6743703" y="5241471"/>
            <a:ext cx="5135333" cy="738664"/>
          </a:xfrm>
          <a:prstGeom prst="rect">
            <a:avLst/>
          </a:prstGeom>
          <a:noFill/>
        </p:spPr>
        <p:txBody>
          <a:bodyPr wrap="square" rtlCol="0">
            <a:spAutoFit/>
          </a:bodyPr>
          <a:lstStyle/>
          <a:p>
            <a:r>
              <a:rPr lang="en-AU" sz="1400" noProof="1">
                <a:latin typeface="Calibri" panose="020F0502020204030204" pitchFamily="34" charset="0"/>
                <a:cs typeface="Calibri" panose="020F0502020204030204" pitchFamily="34" charset="0"/>
              </a:rPr>
              <a:t>The ‘sub ‘</a:t>
            </a:r>
            <a:r>
              <a:rPr lang="en-AU" sz="1400" b="1" noProof="1">
                <a:latin typeface="Calibri" panose="020F0502020204030204" pitchFamily="34" charset="0"/>
                <a:cs typeface="Calibri" panose="020F0502020204030204" pitchFamily="34" charset="0"/>
              </a:rPr>
              <a:t>GetAndCreatePlacemarks</a:t>
            </a:r>
            <a:r>
              <a:rPr lang="en-AU" sz="1400" noProof="1">
                <a:latin typeface="Calibri" panose="020F0502020204030204" pitchFamily="34" charset="0"/>
                <a:cs typeface="Calibri" panose="020F0502020204030204" pitchFamily="34" charset="0"/>
              </a:rPr>
              <a:t>’ creates an ‘osm-script’ to fetch the data from Overpass. The data is then re-formatted into GeoJSON and then into KML.</a:t>
            </a:r>
          </a:p>
        </p:txBody>
      </p:sp>
    </p:spTree>
    <p:custDataLst>
      <p:tags r:id="rId1"/>
    </p:custDataLst>
    <p:extLst>
      <p:ext uri="{BB962C8B-B14F-4D97-AF65-F5344CB8AC3E}">
        <p14:creationId xmlns:p14="http://schemas.microsoft.com/office/powerpoint/2010/main" val="56495551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45CDAED-4C84-47D7-B0F8-88DDEB6CA4C5}"/>
              </a:ext>
            </a:extLst>
          </p:cNvPr>
          <p:cNvSpPr txBox="1"/>
          <p:nvPr/>
        </p:nvSpPr>
        <p:spPr>
          <a:xfrm>
            <a:off x="530678" y="1338944"/>
            <a:ext cx="5135335" cy="480131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GetAndCreatePlacemarks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$kv = $_[0]; my $overlay_name = $kv; my @kv = split(/\|/, $kv); my $key = $kv[0];</a:t>
            </a:r>
          </a:p>
          <a:p>
            <a:r>
              <a:rPr lang="en-AU" sz="900" noProof="1">
                <a:latin typeface="Calibri" panose="020F0502020204030204" pitchFamily="34" charset="0"/>
                <a:cs typeface="Calibri" panose="020F0502020204030204" pitchFamily="34" charset="0"/>
              </a:rPr>
              <a:t>	my $value = $kv[1]; my $osm_script = “”; my $txtfile = "$tmpdir/Tmp.txt";</a:t>
            </a:r>
          </a:p>
          <a:p>
            <a:r>
              <a:rPr lang="en-AU" sz="900" noProof="1">
                <a:latin typeface="Calibri" panose="020F0502020204030204" pitchFamily="34" charset="0"/>
                <a:cs typeface="Calibri" panose="020F0502020204030204" pitchFamily="34" charset="0"/>
              </a:rPr>
              <a:t>	my $osmfile = "$tmpdir/Tmp.osm"; my $geojsonfile = "$tmpdir/Tmp.geojson";</a:t>
            </a:r>
          </a:p>
          <a:p>
            <a:r>
              <a:rPr lang="en-AU" sz="900" noProof="1">
                <a:latin typeface="Calibri" panose="020F0502020204030204" pitchFamily="34" charset="0"/>
                <a:cs typeface="Calibri" panose="020F0502020204030204" pitchFamily="34" charset="0"/>
              </a:rPr>
              <a:t>	my $kmlfile = "$tmpdir/Tmp.kml"; </a:t>
            </a:r>
          </a:p>
          <a:p>
            <a:r>
              <a:rPr lang="en-AU" sz="900" noProof="1">
                <a:latin typeface="Calibri" panose="020F0502020204030204" pitchFamily="34" charset="0"/>
                <a:cs typeface="Calibri" panose="020F0502020204030204" pitchFamily="34" charset="0"/>
              </a:rPr>
              <a:t>	open (OUT, "&gt;$txtfile"); print OUT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wget</a:t>
            </a:r>
            <a:r>
              <a:rPr lang="en-AU" sz="900" noProof="1">
                <a:latin typeface="Calibri" panose="020F0502020204030204" pitchFamily="34" charset="0"/>
                <a:cs typeface="Calibri" panose="020F0502020204030204" pitchFamily="34" charset="0"/>
              </a:rPr>
              <a:t> --post-file=$txtfile http://overpass-api.de/api/interpreter --output-document=$osmfile`;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$osmfile &gt; $geojsonfile`;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$geojsonfile &gt; $kmlfile`;</a:t>
            </a:r>
          </a:p>
          <a:p>
            <a:r>
              <a:rPr lang="en-AU" sz="900" noProof="1">
                <a:latin typeface="Calibri" panose="020F0502020204030204" pitchFamily="34" charset="0"/>
                <a:cs typeface="Calibri" panose="020F0502020204030204" pitchFamily="34" charset="0"/>
              </a:rPr>
              <a:t>	$nplacemark = 0;</a:t>
            </a:r>
          </a:p>
          <a:p>
            <a:r>
              <a:rPr lang="en-AU" sz="900" noProof="1">
                <a:latin typeface="Calibri" panose="020F0502020204030204" pitchFamily="34" charset="0"/>
                <a:cs typeface="Calibri" panose="020F0502020204030204" pitchFamily="34" charset="0"/>
              </a:rPr>
              <a:t>	$placemark = </a:t>
            </a:r>
            <a:r>
              <a:rPr lang="en-AU" sz="900" b="1" noProof="1">
                <a:solidFill>
                  <a:srgbClr val="00B050"/>
                </a:solidFill>
                <a:latin typeface="Calibri" panose="020F0502020204030204" pitchFamily="34" charset="0"/>
                <a:cs typeface="Calibri" panose="020F0502020204030204" pitchFamily="34" charset="0"/>
              </a:rPr>
              <a:t>GetPlacemark</a:t>
            </a:r>
            <a:r>
              <a:rPr lang="en-AU" sz="900" noProof="1">
                <a:latin typeface="Calibri" panose="020F0502020204030204" pitchFamily="34" charset="0"/>
                <a:cs typeface="Calibri" panose="020F0502020204030204" pitchFamily="34" charset="0"/>
              </a:rPr>
              <a:t>($kmlfile);</a:t>
            </a:r>
          </a:p>
          <a:p>
            <a:r>
              <a:rPr lang="en-AU" sz="900" noProof="1">
                <a:latin typeface="Calibri" panose="020F0502020204030204" pitchFamily="34" charset="0"/>
                <a:cs typeface="Calibri" panose="020F0502020204030204" pitchFamily="34" charset="0"/>
              </a:rPr>
              <a:t>	if ($placemark)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&lt;visibility&gt;1&lt;/visibility&gt;</a:t>
            </a:r>
          </a:p>
          <a:p>
            <a:r>
              <a:rPr lang="en-AU" sz="900" noProof="1">
                <a:latin typeface="Calibri" panose="020F0502020204030204" pitchFamily="34" charset="0"/>
                <a:cs typeface="Calibri" panose="020F0502020204030204" pitchFamily="34" charset="0"/>
              </a:rPr>
              <a:t>			$lookAt</a:t>
            </a:r>
          </a:p>
          <a:p>
            <a:r>
              <a:rPr lang="en-AU" sz="900" noProof="1">
                <a:latin typeface="Calibri" panose="020F0502020204030204" pitchFamily="34" charset="0"/>
                <a:cs typeface="Calibri" panose="020F0502020204030204" pitchFamily="34" charset="0"/>
              </a:rPr>
              <a:t>			$placemark</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&lt;visibility&gt;0&lt;/visibility&gt;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5968094" y="5636229"/>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Tmp.osm</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8" name="TextBox 7">
            <a:extLst>
              <a:ext uri="{FF2B5EF4-FFF2-40B4-BE49-F238E27FC236}">
                <a16:creationId xmlns:a16="http://schemas.microsoft.com/office/drawing/2014/main" id="{7A4F9796-B861-47C4-B274-796D32D31DCA}"/>
              </a:ext>
            </a:extLst>
          </p:cNvPr>
          <p:cNvSpPr txBox="1"/>
          <p:nvPr/>
        </p:nvSpPr>
        <p:spPr>
          <a:xfrm>
            <a:off x="6033406" y="1338944"/>
            <a:ext cx="5135335" cy="32778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my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 "</a:t>
            </a:r>
          </a:p>
          <a:p>
            <a:r>
              <a:rPr lang="en-AU" sz="900" noProof="1">
                <a:latin typeface="Calibri" panose="020F0502020204030204" pitchFamily="34" charset="0"/>
                <a:cs typeface="Calibri" panose="020F0502020204030204" pitchFamily="34" charset="0"/>
              </a:rPr>
              <a:t>&lt;osm-script output=\"xml\" timeout=\"300\"&gt;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&lt;query type=\"node\"&gt;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type=\"way\"&gt;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type=\"relation\"&gt;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&lt;item/&gt;</a:t>
            </a:r>
          </a:p>
          <a:p>
            <a:r>
              <a:rPr lang="en-AU" sz="900" noProof="1">
                <a:latin typeface="Calibri" panose="020F0502020204030204" pitchFamily="34" charset="0"/>
                <a:cs typeface="Calibri" panose="020F0502020204030204" pitchFamily="34" charset="0"/>
              </a:rPr>
              <a:t>        &lt;recurse type=\"down\"/&gt;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&lt;print mode=\"body\"/&gt;</a:t>
            </a:r>
          </a:p>
          <a:p>
            <a:r>
              <a:rPr lang="en-AU" sz="900" noProof="1">
                <a:latin typeface="Calibri" panose="020F0502020204030204" pitchFamily="34" charset="0"/>
                <a:cs typeface="Calibri" panose="020F0502020204030204" pitchFamily="34" charset="0"/>
              </a:rPr>
              <a:t>&lt;/osm-script&gt;</a:t>
            </a:r>
          </a:p>
          <a:p>
            <a:r>
              <a:rPr lang="en-AU" sz="900" noProof="1">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DDC66582-7B26-4332-9985-CAA36B176818}"/>
              </a:ext>
            </a:extLst>
          </p:cNvPr>
          <p:cNvSpPr txBox="1"/>
          <p:nvPr/>
        </p:nvSpPr>
        <p:spPr>
          <a:xfrm>
            <a:off x="5968094" y="4780248"/>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Tree>
    <p:custDataLst>
      <p:tags r:id="rId1"/>
    </p:custDataLst>
    <p:extLst>
      <p:ext uri="{BB962C8B-B14F-4D97-AF65-F5344CB8AC3E}">
        <p14:creationId xmlns:p14="http://schemas.microsoft.com/office/powerpoint/2010/main" val="395075517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7233557" y="576448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Tmp.geojson</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2055779"/>
            <a:ext cx="6490607" cy="3970318"/>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Tmp.osm:</a:t>
            </a:r>
          </a:p>
          <a:p>
            <a:r>
              <a:rPr lang="en-AU" sz="900" noProof="1">
                <a:latin typeface="Calibri" panose="020F0502020204030204" pitchFamily="34" charset="0"/>
                <a:cs typeface="Calibri" panose="020F0502020204030204" pitchFamily="34" charset="0"/>
              </a:rPr>
              <a:t>&lt;?xml version="1.0" encoding="UTF-8"?&gt;</a:t>
            </a:r>
          </a:p>
          <a:p>
            <a:r>
              <a:rPr lang="en-AU" sz="900" noProof="1">
                <a:latin typeface="Calibri" panose="020F0502020204030204" pitchFamily="34" charset="0"/>
                <a:cs typeface="Calibri" panose="020F0502020204030204" pitchFamily="34" charset="0"/>
              </a:rPr>
              <a:t>&lt;osm version="0.6" generator="Overpass API 0.7.55.7 8b86ff77"&gt;</a:t>
            </a:r>
          </a:p>
          <a:p>
            <a:r>
              <a:rPr lang="en-AU" sz="900" noProof="1">
                <a:latin typeface="Calibri" panose="020F0502020204030204" pitchFamily="34" charset="0"/>
                <a:cs typeface="Calibri" panose="020F0502020204030204" pitchFamily="34" charset="0"/>
              </a:rPr>
              <a:t>  &lt;node id="303723661" lat="</a:t>
            </a:r>
            <a:r>
              <a:rPr lang="en-AU" sz="900" noProof="1">
                <a:solidFill>
                  <a:srgbClr val="C00000"/>
                </a:solidFill>
                <a:latin typeface="Calibri" panose="020F0502020204030204" pitchFamily="34" charset="0"/>
                <a:cs typeface="Calibri" panose="020F0502020204030204" pitchFamily="34" charset="0"/>
              </a:rPr>
              <a:t>-29.1196035" lon="137.6718180</a:t>
            </a:r>
            <a:r>
              <a:rPr lang="en-AU" sz="900" noProof="1">
                <a:latin typeface="Calibri" panose="020F0502020204030204" pitchFamily="34" charset="0"/>
                <a:cs typeface="Calibri" panose="020F0502020204030204" pitchFamily="34" charset="0"/>
              </a:rPr>
              <a:t>"/&gt;</a:t>
            </a:r>
          </a:p>
          <a:p>
            <a:r>
              <a:rPr lang="en-AU" sz="900" noProof="1">
                <a:latin typeface="Calibri" panose="020F0502020204030204" pitchFamily="34" charset="0"/>
                <a:cs typeface="Calibri" panose="020F0502020204030204" pitchFamily="34" charset="0"/>
              </a:rPr>
              <a:t>  &lt;node id="303723662" lat="-29.1184038" lon="137.6752512"/&gt;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&lt;node id="6237806841" lat="-28.8947582" lon="136.5101298"/&gt;</a:t>
            </a:r>
          </a:p>
          <a:p>
            <a:r>
              <a:rPr lang="en-AU" sz="900" noProof="1">
                <a:latin typeface="Calibri" panose="020F0502020204030204" pitchFamily="34" charset="0"/>
                <a:cs typeface="Calibri" panose="020F0502020204030204" pitchFamily="34" charset="0"/>
              </a:rPr>
              <a:t>  &lt;way id="27653773"&gt;</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&lt;tag k="intermittent" v="yes"/&gt;</a:t>
            </a:r>
          </a:p>
          <a:p>
            <a:r>
              <a:rPr lang="en-AU" sz="900" noProof="1">
                <a:latin typeface="Calibri" panose="020F0502020204030204" pitchFamily="34" charset="0"/>
                <a:cs typeface="Calibri" panose="020F0502020204030204" pitchFamily="34" charset="0"/>
              </a:rPr>
              <a:t>      &lt;tag k="name" v="Kati Thanda-Lake Eyre (South)"/&gt;</a:t>
            </a:r>
          </a:p>
          <a:p>
            <a:r>
              <a:rPr lang="en-AU" sz="900" noProof="1">
                <a:latin typeface="Calibri" panose="020F0502020204030204" pitchFamily="34" charset="0"/>
                <a:cs typeface="Calibri" panose="020F0502020204030204" pitchFamily="34" charset="0"/>
              </a:rPr>
              <a:t>      &lt;tag k="natural" v="water"/&gt;</a:t>
            </a:r>
          </a:p>
          <a:p>
            <a:r>
              <a:rPr lang="en-AU" sz="900" noProof="1">
                <a:latin typeface="Calibri" panose="020F0502020204030204" pitchFamily="34" charset="0"/>
                <a:cs typeface="Calibri" panose="020F0502020204030204" pitchFamily="34" charset="0"/>
              </a:rPr>
              <a:t>      &lt;tag k="salt" v="yes"/&gt;</a:t>
            </a:r>
          </a:p>
          <a:p>
            <a:r>
              <a:rPr lang="en-AU" sz="900" noProof="1">
                <a:latin typeface="Calibri" panose="020F0502020204030204" pitchFamily="34" charset="0"/>
                <a:cs typeface="Calibri" panose="020F0502020204030204" pitchFamily="34" charset="0"/>
              </a:rPr>
              <a:t>      &lt;tag k="source" v="yahoo"/&gt;</a:t>
            </a:r>
          </a:p>
          <a:p>
            <a:r>
              <a:rPr lang="en-AU" sz="900" noProof="1">
                <a:latin typeface="Calibri" panose="020F0502020204030204" pitchFamily="34" charset="0"/>
                <a:cs typeface="Calibri" panose="020F0502020204030204" pitchFamily="34" charset="0"/>
              </a:rPr>
              <a:t>      &lt;tag k="water" v="lake"/&gt;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&lt;relation id="253952"&gt;</a:t>
            </a:r>
          </a:p>
          <a:p>
            <a:r>
              <a:rPr lang="en-AU" sz="900" noProof="1">
                <a:latin typeface="Calibri" panose="020F0502020204030204" pitchFamily="34" charset="0"/>
                <a:cs typeface="Calibri" panose="020F0502020204030204" pitchFamily="34" charset="0"/>
              </a:rPr>
              <a:t>    &lt;member type="way" ref="27729223" role="outer"/&gt;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&lt;member type="way" ref="35938226" role="inner"/&gt;</a:t>
            </a:r>
          </a:p>
          <a:p>
            <a:r>
              <a:rPr lang="en-AU" sz="900" noProof="1">
                <a:latin typeface="Calibri" panose="020F0502020204030204" pitchFamily="34" charset="0"/>
                <a:cs typeface="Calibri" panose="020F0502020204030204" pitchFamily="34" charset="0"/>
              </a:rPr>
              <a:t>    &lt;tag k="alt_name" v="Lake Eyre (North)"/&gt;</a:t>
            </a:r>
          </a:p>
          <a:p>
            <a:r>
              <a:rPr lang="en-AU" sz="900" noProof="1">
                <a:latin typeface="Calibri" panose="020F0502020204030204" pitchFamily="34" charset="0"/>
                <a:cs typeface="Calibri" panose="020F0502020204030204" pitchFamily="34" charset="0"/>
              </a:rPr>
              <a:t> &lt;/relation&gt; </a:t>
            </a:r>
          </a:p>
          <a:p>
            <a:r>
              <a:rPr lang="en-AU" sz="900" noProof="1">
                <a:latin typeface="Calibri" panose="020F0502020204030204" pitchFamily="34" charset="0"/>
                <a:cs typeface="Calibri" panose="020F0502020204030204" pitchFamily="34" charset="0"/>
              </a:rPr>
              <a:t>&lt;/osm&gt;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4135211" y="3008995"/>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Way ID lists the Nodes which in turn give the Lat/Lon to form a closed polygon</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3522889" y="313980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4420961" y="2458734"/>
            <a:ext cx="274320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Nodes are the points to form the polygons</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3869128" y="2589539"/>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FFA068-05A5-4C4A-810A-6EEDB0D3370A}"/>
              </a:ext>
            </a:extLst>
          </p:cNvPr>
          <p:cNvSpPr txBox="1"/>
          <p:nvPr/>
        </p:nvSpPr>
        <p:spPr>
          <a:xfrm>
            <a:off x="4135211" y="4911274"/>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Relations define how the polygons are related. The “inner” polygons are enclosed in “outer”.</a:t>
            </a:r>
          </a:p>
        </p:txBody>
      </p:sp>
      <p:cxnSp>
        <p:nvCxnSpPr>
          <p:cNvPr id="16" name="Straight Arrow Connector 15">
            <a:extLst>
              <a:ext uri="{FF2B5EF4-FFF2-40B4-BE49-F238E27FC236}">
                <a16:creationId xmlns:a16="http://schemas.microsoft.com/office/drawing/2014/main" id="{665688F4-9622-44F5-8881-2171E5F55212}"/>
              </a:ext>
            </a:extLst>
          </p:cNvPr>
          <p:cNvCxnSpPr/>
          <p:nvPr/>
        </p:nvCxnSpPr>
        <p:spPr>
          <a:xfrm flipH="1">
            <a:off x="3522889" y="504207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6D67D6-D833-4E61-BD93-E2CA524BB91B}"/>
              </a:ext>
            </a:extLst>
          </p:cNvPr>
          <p:cNvSpPr txBox="1"/>
          <p:nvPr/>
        </p:nvSpPr>
        <p:spPr>
          <a:xfrm>
            <a:off x="742950" y="1256997"/>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
        <p:nvSpPr>
          <p:cNvPr id="22" name="TextBox 21">
            <a:extLst>
              <a:ext uri="{FF2B5EF4-FFF2-40B4-BE49-F238E27FC236}">
                <a16:creationId xmlns:a16="http://schemas.microsoft.com/office/drawing/2014/main" id="{640B21DF-667B-4AB6-845F-3823B41E3AE9}"/>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OSM data will be converted to GeoJSON using ‘osmtogeojson’</a:t>
            </a:r>
          </a:p>
        </p:txBody>
      </p:sp>
    </p:spTree>
    <p:custDataLst>
      <p:tags r:id="rId1"/>
    </p:custDataLst>
    <p:extLst>
      <p:ext uri="{BB962C8B-B14F-4D97-AF65-F5344CB8AC3E}">
        <p14:creationId xmlns:p14="http://schemas.microsoft.com/office/powerpoint/2010/main" val="69520764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Tmp.kml</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Tmp.geojson:</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"type": "FeatureCollection",</a:t>
            </a:r>
          </a:p>
          <a:p>
            <a:r>
              <a:rPr lang="en-AU" sz="900" noProof="1">
                <a:latin typeface="Calibri" panose="020F0502020204030204" pitchFamily="34" charset="0"/>
                <a:cs typeface="Calibri" panose="020F0502020204030204" pitchFamily="34" charset="0"/>
              </a:rPr>
              <a:t>	"features":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"relation/253952",</a:t>
            </a:r>
          </a:p>
          <a:p>
            <a:r>
              <a:rPr lang="en-AU" sz="900" noProof="1">
                <a:latin typeface="Calibri" panose="020F0502020204030204" pitchFamily="34" charset="0"/>
                <a:cs typeface="Calibri" panose="020F0502020204030204" pitchFamily="34" charset="0"/>
              </a:rPr>
              <a:t>		  "properties": {</a:t>
            </a:r>
          </a:p>
          <a:p>
            <a:r>
              <a:rPr lang="en-US" sz="900" noProof="1">
                <a:latin typeface="Calibri" panose="020F0502020204030204" pitchFamily="34" charset="0"/>
                <a:cs typeface="Calibri" panose="020F0502020204030204" pitchFamily="34" charset="0"/>
              </a:rPr>
              <a:t>			 "alt_name": "Lake Eyre (North)", </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"MultiPolygon",</a:t>
            </a:r>
          </a:p>
          <a:p>
            <a:r>
              <a:rPr lang="en-AU" sz="900" noProof="1">
                <a:latin typeface="Calibri" panose="020F0502020204030204" pitchFamily="34" charset="0"/>
                <a:cs typeface="Calibri" panose="020F0502020204030204" pitchFamily="34" charset="0"/>
              </a:rPr>
              <a:t>			"coordinates": [[[[137.7264071,-28.1236032],[137.7276088,-28.1267824]]]]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"node/371088118",</a:t>
            </a:r>
          </a:p>
          <a:p>
            <a:r>
              <a:rPr lang="en-AU" sz="900" noProof="1">
                <a:latin typeface="Calibri" panose="020F0502020204030204" pitchFamily="34" charset="0"/>
                <a:cs typeface="Calibri" panose="020F0502020204030204" pitchFamily="34" charset="0"/>
              </a:rPr>
              <a:t>		  "properties": {</a:t>
            </a:r>
          </a:p>
          <a:p>
            <a:r>
              <a:rPr lang="en-AU" sz="900" noProof="1">
                <a:latin typeface="Calibri" panose="020F0502020204030204" pitchFamily="34" charset="0"/>
                <a:cs typeface="Calibri" panose="020F0502020204030204" pitchFamily="34" charset="0"/>
              </a:rPr>
              <a:t>			"name": "Muloorina Bore",</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"Point",</a:t>
            </a:r>
          </a:p>
          <a:p>
            <a:r>
              <a:rPr lang="en-AU" sz="900" noProof="1">
                <a:latin typeface="Calibri" panose="020F0502020204030204" pitchFamily="34" charset="0"/>
                <a:cs typeface="Calibri" panose="020F0502020204030204" pitchFamily="34" charset="0"/>
              </a:rPr>
              <a:t>			"coordinates": [137.8996898,-29.2383169]</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5890540" y="3630301"/>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699093" y="3761106"/>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3286125" y="253221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feature could be a [multi]polygon, line or point.</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2734293" y="266302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osmtogeojson</a:t>
            </a:r>
            <a:r>
              <a:rPr lang="en-AU" sz="1000" noProof="1">
                <a:highlight>
                  <a:srgbClr val="D7D7D7"/>
                </a:highlight>
                <a:latin typeface="Calibri" panose="020F0502020204030204" pitchFamily="34" charset="0"/>
                <a:cs typeface="Calibri" panose="020F0502020204030204" pitchFamily="34" charset="0"/>
              </a:rPr>
              <a:t> $osmfile &gt; $geojsonfile`;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 data in </a:t>
            </a:r>
            <a:r>
              <a:rPr lang="en-AU" sz="1000" b="1" noProof="1">
                <a:latin typeface="Calibri" panose="020F0502020204030204" pitchFamily="34" charset="0"/>
                <a:cs typeface="Calibri" panose="020F0502020204030204" pitchFamily="34" charset="0"/>
              </a:rPr>
              <a:t>$osmfile</a:t>
            </a:r>
            <a:r>
              <a:rPr lang="en-AU" sz="1000" noProof="1">
                <a:latin typeface="Calibri" panose="020F0502020204030204" pitchFamily="34" charset="0"/>
                <a:cs typeface="Calibri" panose="020F0502020204030204" pitchFamily="34" charset="0"/>
              </a:rPr>
              <a:t> is converted into GeoJSON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$geojsonfile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(/NASA/WorldWind/data/Tmp/Tmp.geojson)</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338828"/>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is a Javascript module for converting OSM data (OSM XML or Overpass JSON) to GeoJSON. It  can be used as a command line tool. This OSM conversion code was written for and is maintained by the </a:t>
            </a:r>
            <a:r>
              <a:rPr lang="en-AU" sz="900" noProof="1">
                <a:latin typeface="Calibri" panose="020F0502020204030204" pitchFamily="34" charset="0"/>
                <a:cs typeface="Calibri" panose="020F0502020204030204" pitchFamily="34" charset="0"/>
                <a:hlinkClick r:id="rId3"/>
              </a:rPr>
              <a:t>overpass-turbo</a:t>
            </a:r>
            <a:r>
              <a:rPr lang="en-AU" sz="900" noProof="1">
                <a:latin typeface="Calibri" panose="020F0502020204030204" pitchFamily="34" charset="0"/>
                <a:cs typeface="Calibri" panose="020F0502020204030204" pitchFamily="34" charset="0"/>
              </a:rPr>
              <a:t> project. [</a:t>
            </a:r>
            <a:r>
              <a:rPr lang="en-AU" sz="900" noProof="1">
                <a:latin typeface="Calibri" panose="020F0502020204030204" pitchFamily="34" charset="0"/>
                <a:cs typeface="Calibri" panose="020F0502020204030204" pitchFamily="34" charset="0"/>
                <a:hlinkClick r:id="rId4"/>
              </a:rPr>
              <a:t>Ref</a:t>
            </a:r>
            <a:r>
              <a:rPr lang="en-AU" sz="900" noProof="1">
                <a:latin typeface="Calibri" panose="020F0502020204030204" pitchFamily="34" charset="0"/>
                <a:cs typeface="Calibri" panose="020F0502020204030204" pitchFamily="34" charset="0"/>
              </a:rPr>
              <a:t>]</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r>
              <a:rPr lang="en-AU" sz="900" noProof="1">
                <a:latin typeface="Calibri" panose="020F0502020204030204" pitchFamily="34" charset="0"/>
                <a:cs typeface="Calibri" panose="020F0502020204030204" pitchFamily="34" charset="0"/>
              </a:rPr>
              <a:t>	$ npm install -g osmtogeojson</a:t>
            </a:r>
          </a:p>
          <a:p>
            <a:r>
              <a:rPr lang="en-AU" sz="900" noProof="1">
                <a:latin typeface="Calibri" panose="020F0502020204030204" pitchFamily="34" charset="0"/>
                <a:cs typeface="Calibri" panose="020F0502020204030204" pitchFamily="34" charset="0"/>
              </a:rPr>
              <a:t>	$ osmtogeojson file.osm &gt; file.geojson</a:t>
            </a:r>
          </a:p>
          <a:p>
            <a:endParaRPr lang="en-AU" sz="900" noProof="1">
              <a:latin typeface="Calibri" panose="020F0502020204030204" pitchFamily="34" charset="0"/>
              <a:cs typeface="Calibri" panose="020F0502020204030204" pitchFamily="34" charset="0"/>
            </a:endParaRP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GeoJSON data will be converted to KML using ‘tokml’</a:t>
            </a:r>
          </a:p>
        </p:txBody>
      </p:sp>
    </p:spTree>
    <p:custDataLst>
      <p:tags r:id="rId1"/>
    </p:custDataLst>
    <p:extLst>
      <p:ext uri="{BB962C8B-B14F-4D97-AF65-F5344CB8AC3E}">
        <p14:creationId xmlns:p14="http://schemas.microsoft.com/office/powerpoint/2010/main" val="38670810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GetPlaceMark</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Tmp.kml:</a:t>
            </a:r>
          </a:p>
          <a:p>
            <a:r>
              <a:rPr lang="en-AU" sz="900" noProof="1">
                <a:latin typeface="Calibri" panose="020F0502020204030204" pitchFamily="34" charset="0"/>
                <a:cs typeface="Calibri" panose="020F0502020204030204" pitchFamily="34" charset="0"/>
              </a:rPr>
              <a:t>&lt;?xml version="1.0" encoding="UTF-8"?&gt;&lt;kml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    &lt;ExtendedData&gt;</a:t>
            </a:r>
          </a:p>
          <a:p>
            <a:r>
              <a:rPr lang="en-US" sz="900" noProof="1">
                <a:latin typeface="Calibri" panose="020F0502020204030204" pitchFamily="34" charset="0"/>
                <a:cs typeface="Calibri" panose="020F0502020204030204" pitchFamily="34" charset="0"/>
              </a:rPr>
              <a:t>      &lt;Data name="name"&gt;</a:t>
            </a:r>
          </a:p>
          <a:p>
            <a:r>
              <a:rPr lang="en-US" sz="900" noProof="1">
                <a:latin typeface="Calibri" panose="020F0502020204030204" pitchFamily="34" charset="0"/>
                <a:cs typeface="Calibri" panose="020F0502020204030204" pitchFamily="34" charset="0"/>
              </a:rPr>
              <a:t>	&lt;value&gt;Kati Thanda-Lake Eyre (North)&lt;/value&gt;</a:t>
            </a:r>
          </a:p>
          <a:p>
            <a:r>
              <a:rPr lang="en-US"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&lt;Data name="id"&gt;</a:t>
            </a:r>
          </a:p>
          <a:p>
            <a:r>
              <a:rPr lang="en-AU" sz="900" noProof="1">
                <a:latin typeface="Calibri" panose="020F0502020204030204" pitchFamily="34" charset="0"/>
                <a:cs typeface="Calibri" panose="020F0502020204030204" pitchFamily="34" charset="0"/>
              </a:rPr>
              <a:t>        &lt;value&gt;relation/253952&lt;/value&gt;</a:t>
            </a:r>
          </a:p>
          <a:p>
            <a:r>
              <a:rPr lang="en-AU"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&lt;/ExtendedData&gt;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&lt;coordinates&gt;137.7264071,-28.1236032 137.7276088,-28.1267824&lt;/coordinates&gt;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endParaRPr lang="en-AU" sz="900" noProof="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55EC256-905B-427F-A227-7C858A1916DF}"/>
              </a:ext>
            </a:extLst>
          </p:cNvPr>
          <p:cNvSpPr txBox="1"/>
          <p:nvPr/>
        </p:nvSpPr>
        <p:spPr>
          <a:xfrm>
            <a:off x="5270054" y="4169143"/>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078607" y="4299948"/>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2241097" y="376312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Only the polygons are required by GskyNWW</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1689265" y="389393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tokml</a:t>
            </a:r>
            <a:r>
              <a:rPr lang="en-AU" sz="1000" noProof="1">
                <a:highlight>
                  <a:srgbClr val="D7D7D7"/>
                </a:highlight>
                <a:latin typeface="Calibri" panose="020F0502020204030204" pitchFamily="34" charset="0"/>
                <a:cs typeface="Calibri" panose="020F0502020204030204" pitchFamily="34" charset="0"/>
              </a:rPr>
              <a:t> $geojsonfile &gt; $kmlfile`;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GeoJSON data in </a:t>
            </a:r>
            <a:r>
              <a:rPr lang="en-AU" sz="1000" b="1" noProof="1">
                <a:latin typeface="Calibri" panose="020F0502020204030204" pitchFamily="34" charset="0"/>
                <a:cs typeface="Calibri" panose="020F0502020204030204" pitchFamily="34" charset="0"/>
              </a:rPr>
              <a:t>$geojsonfile</a:t>
            </a:r>
            <a:r>
              <a:rPr lang="en-AU" sz="1000" noProof="1">
                <a:latin typeface="Calibri" panose="020F0502020204030204" pitchFamily="34" charset="0"/>
                <a:cs typeface="Calibri" panose="020F0502020204030204" pitchFamily="34" charset="0"/>
              </a:rPr>
              <a:t> is converted into KML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$kmlfile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(/NASA/WorldWind/data/Tmp/Tmp.kml)</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200329"/>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is a Javascript module for converting GeoJSON data KML. It  is used as a command line tool. This GeoJSON conversion code was written for and is maintained by the </a:t>
            </a:r>
            <a:r>
              <a:rPr lang="en-AU" sz="900" noProof="1">
                <a:latin typeface="Calibri" panose="020F0502020204030204" pitchFamily="34" charset="0"/>
                <a:cs typeface="Calibri" panose="020F0502020204030204" pitchFamily="34" charset="0"/>
                <a:hlinkClick r:id="rId3"/>
              </a:rPr>
              <a:t>Mapbox</a:t>
            </a:r>
            <a:r>
              <a:rPr lang="en-AU" sz="900" noProof="1">
                <a:latin typeface="Calibri" panose="020F0502020204030204" pitchFamily="34" charset="0"/>
                <a:cs typeface="Calibri" panose="020F0502020204030204" pitchFamily="34" charset="0"/>
              </a:rPr>
              <a:t> project. </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endParaRPr lang="en-US" sz="900" b="1"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	$ npm install --save tokml</a:t>
            </a:r>
          </a:p>
          <a:p>
            <a:r>
              <a:rPr lang="en-AU" sz="900" noProof="1">
                <a:latin typeface="Calibri" panose="020F0502020204030204" pitchFamily="34" charset="0"/>
                <a:cs typeface="Calibri" panose="020F0502020204030204" pitchFamily="34" charset="0"/>
              </a:rPr>
              <a:t>	$ tokml file.geojson &gt; file.kml</a:t>
            </a: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$kmlfile is passed to ‘sub GetPlaceMark’ for creating the KML file used by NWW.</a:t>
            </a:r>
          </a:p>
        </p:txBody>
      </p:sp>
    </p:spTree>
    <p:custDataLst>
      <p:tags r:id="rId1"/>
    </p:custDataLst>
    <p:extLst>
      <p:ext uri="{BB962C8B-B14F-4D97-AF65-F5344CB8AC3E}">
        <p14:creationId xmlns:p14="http://schemas.microsoft.com/office/powerpoint/2010/main" val="271794111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C24E718-E332-4EB3-AC3B-08C7BBD06778}"/>
              </a:ext>
            </a:extLst>
          </p:cNvPr>
          <p:cNvSpPr txBox="1"/>
          <p:nvPr/>
        </p:nvSpPr>
        <p:spPr>
          <a:xfrm>
            <a:off x="4220934" y="1030754"/>
            <a:ext cx="6547764" cy="5216813"/>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 sub </a:t>
            </a:r>
            <a:r>
              <a:rPr lang="en-US" sz="900" b="1" noProof="1">
                <a:solidFill>
                  <a:srgbClr val="00B0F0"/>
                </a:solidFill>
                <a:latin typeface="Calibri" panose="020F0502020204030204" pitchFamily="34" charset="0"/>
                <a:cs typeface="Calibri" panose="020F0502020204030204" pitchFamily="34" charset="0"/>
              </a:rPr>
              <a:t>GetPlacemark</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$filename = $_[0];</a:t>
            </a:r>
          </a:p>
          <a:p>
            <a:r>
              <a:rPr lang="en-US" sz="900" noProof="1">
                <a:latin typeface="Calibri" panose="020F0502020204030204" pitchFamily="34" charset="0"/>
                <a:cs typeface="Calibri" panose="020F0502020204030204" pitchFamily="34" charset="0"/>
              </a:rPr>
              <a:t>	open (INP, "&lt;$filename"); 	my @filecontent = &lt;INP&gt;; 	close(INP);</a:t>
            </a:r>
          </a:p>
          <a:p>
            <a:r>
              <a:rPr lang="en-US" sz="900" noProof="1">
                <a:latin typeface="Calibri" panose="020F0502020204030204" pitchFamily="34" charset="0"/>
                <a:cs typeface="Calibri" panose="020F0502020204030204" pitchFamily="34" charset="0"/>
              </a:rPr>
              <a:t>	@filecontent = split(/&lt;Placemark&gt;/, $filecontent[0]); 	my $len = $#filecontent;</a:t>
            </a:r>
          </a:p>
          <a:p>
            <a:r>
              <a:rPr lang="en-US" sz="900" noProof="1">
                <a:latin typeface="Calibri" panose="020F0502020204030204" pitchFamily="34" charset="0"/>
                <a:cs typeface="Calibri" panose="020F0502020204030204" pitchFamily="34" charset="0"/>
              </a:rPr>
              <a:t>	my $placemark = "";</a:t>
            </a:r>
          </a:p>
          <a:p>
            <a:r>
              <a:rPr lang="en-US" sz="900" noProof="1">
                <a:latin typeface="Calibri" panose="020F0502020204030204" pitchFamily="34" charset="0"/>
                <a:cs typeface="Calibri" panose="020F0502020204030204" pitchFamily="34" charset="0"/>
              </a:rPr>
              <a:t>	for (my $j=1;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$polygon = "";</a:t>
            </a:r>
          </a:p>
          <a:p>
            <a:r>
              <a:rPr lang="en-US" sz="900" noProof="1">
                <a:latin typeface="Calibri" panose="020F0502020204030204" pitchFamily="34" charset="0"/>
                <a:cs typeface="Calibri" panose="020F0502020204030204" pitchFamily="34" charset="0"/>
              </a:rPr>
              <a:t>		if ($filecontent[$j] =~ /&lt;Polygon&gt;(.*)&lt;\/Polygon&gt;/i)</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$polygon = $1;</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$tempfile = "$tmpdir/placemark.tmp"; </a:t>
            </a:r>
          </a:p>
          <a:p>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open(OUT, "&gt;$tempfile"); 	print OUT "&lt;Placemark&gt;$filecontent[$j]\n"; 	close(OUT);</a:t>
            </a:r>
          </a:p>
          <a:p>
            <a:r>
              <a:rPr lang="en-US" sz="900" noProof="1">
                <a:latin typeface="Calibri" panose="020F0502020204030204" pitchFamily="34" charset="0"/>
                <a:cs typeface="Calibri" panose="020F0502020204030204" pitchFamily="34" charset="0"/>
              </a:rPr>
              <a:t>		my $xml_doc = $parser-&gt;parsefile ($tempfile);</a:t>
            </a:r>
          </a:p>
          <a:p>
            <a:r>
              <a:rPr lang="en-US" sz="900" noProof="1">
                <a:latin typeface="Calibri" panose="020F0502020204030204" pitchFamily="34" charset="0"/>
                <a:cs typeface="Calibri" panose="020F0502020204030204" pitchFamily="34" charset="0"/>
              </a:rPr>
              <a:t>		$xml_hash = $xml_converter-&gt;</a:t>
            </a:r>
            <a:r>
              <a:rPr lang="en-US" sz="900" b="1" noProof="1">
                <a:solidFill>
                  <a:srgbClr val="C00000"/>
                </a:solidFill>
                <a:latin typeface="Calibri" panose="020F0502020204030204" pitchFamily="34" charset="0"/>
                <a:cs typeface="Calibri" panose="020F0502020204030204" pitchFamily="34" charset="0"/>
              </a:rPr>
              <a:t>fromDOMtoHash</a:t>
            </a:r>
            <a:r>
              <a:rPr lang="en-US" sz="900" noProof="1">
                <a:latin typeface="Calibri" panose="020F0502020204030204" pitchFamily="34" charset="0"/>
                <a:cs typeface="Calibri" panose="020F0502020204030204" pitchFamily="34" charset="0"/>
              </a:rPr>
              <a:t>($xml_doc);</a:t>
            </a:r>
          </a:p>
          <a:p>
            <a:r>
              <a:rPr lang="en-US" sz="900" noProof="1">
                <a:latin typeface="Calibri" panose="020F0502020204030204" pitchFamily="34" charset="0"/>
                <a:cs typeface="Calibri" panose="020F0502020204030204" pitchFamily="34" charset="0"/>
              </a:rPr>
              <a:t>		my $name = $blank_name;</a:t>
            </a:r>
          </a:p>
          <a:p>
            <a:r>
              <a:rPr lang="en-US" sz="900" noProof="1">
                <a:latin typeface="Calibri" panose="020F0502020204030204" pitchFamily="34" charset="0"/>
                <a:cs typeface="Calibri" panose="020F0502020204030204" pitchFamily="34" charset="0"/>
              </a:rPr>
              <a:t>		if ($shownames &amp;&amp; $xml_hash-&gt;{Placemark}-&gt;{ExtendedData}-&gt;{Data}[0]-&gt;{name} eq "name")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$name = $xml_hash-&gt;{Placemark}-&gt;{ExtendedData}-&gt;{Data}[0]-&gt;{value}-&gt;{text};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($polygon)</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$nplacemark++;</a:t>
            </a:r>
          </a:p>
          <a:p>
            <a:r>
              <a:rPr lang="en-US" sz="900" noProof="1">
                <a:latin typeface="Calibri" panose="020F0502020204030204" pitchFamily="34" charset="0"/>
                <a:cs typeface="Calibri" panose="020F0502020204030204" pitchFamily="34" charset="0"/>
              </a:rPr>
              <a:t>			$placemark .= "&lt;Placemark&gt;\n" . </a:t>
            </a:r>
          </a:p>
          <a:p>
            <a:r>
              <a:rPr lang="en-US" sz="900" noProof="1">
                <a:latin typeface="Calibri" panose="020F0502020204030204" pitchFamily="34" charset="0"/>
                <a:cs typeface="Calibri" panose="020F0502020204030204" pitchFamily="34" charset="0"/>
              </a:rPr>
              <a:t>				"\t\t\t&lt;name&gt;$name&lt;/name&gt;\n" . </a:t>
            </a:r>
          </a:p>
          <a:p>
            <a:r>
              <a:rPr lang="en-US" sz="900" noProof="1">
                <a:latin typeface="Calibri" panose="020F0502020204030204" pitchFamily="34" charset="0"/>
                <a:cs typeface="Calibri" panose="020F0502020204030204" pitchFamily="34" charset="0"/>
              </a:rPr>
              <a:t>				"\t\t\t&lt;visibility&gt;1&lt;/visibility&gt;\n" . </a:t>
            </a:r>
          </a:p>
          <a:p>
            <a:r>
              <a:rPr lang="en-US" sz="900" noProof="1">
                <a:latin typeface="Calibri" panose="020F0502020204030204" pitchFamily="34" charset="0"/>
                <a:cs typeface="Calibri" panose="020F0502020204030204" pitchFamily="34" charset="0"/>
              </a:rPr>
              <a:t>				"\t\t\t&lt;Style&gt;&lt;LineStyle&gt;&lt;color&gt;$outline&lt;/color&gt;&lt;/LineStyle&gt; </a:t>
            </a:r>
          </a:p>
          <a:p>
            <a:r>
              <a:rPr lang="en-US" sz="900" noProof="1">
                <a:latin typeface="Calibri" panose="020F0502020204030204" pitchFamily="34" charset="0"/>
                <a:cs typeface="Calibri" panose="020F0502020204030204" pitchFamily="34" charset="0"/>
              </a:rPr>
              <a:t>				&lt;PolyStyle&gt;&lt;fill&gt;1&lt;/fill&gt;&lt;/PolyStyle&gt;&lt;/Style&gt;\n" . </a:t>
            </a:r>
          </a:p>
          <a:p>
            <a:r>
              <a:rPr lang="en-US" sz="900" noProof="1">
                <a:latin typeface="Calibri" panose="020F0502020204030204" pitchFamily="34" charset="0"/>
                <a:cs typeface="Calibri" panose="020F0502020204030204" pitchFamily="34" charset="0"/>
              </a:rPr>
              <a:t>				"\t\t\t&lt;MultiGeometry&gt;&lt;Polygon&gt;$polygon&lt;/Polygon&gt;&lt;/MultiGeometry&gt;\n" . </a:t>
            </a:r>
          </a:p>
          <a:p>
            <a:r>
              <a:rPr lang="en-US" sz="900" noProof="1">
                <a:latin typeface="Calibri" panose="020F0502020204030204" pitchFamily="34" charset="0"/>
                <a:cs typeface="Calibri" panose="020F0502020204030204" pitchFamily="34" charset="0"/>
              </a:rPr>
              <a:t>				"\t\t&lt;/Placemark&gt;\n\t\t";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return $placemark;</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nww.kml</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7" name="TextBox 16">
            <a:extLst>
              <a:ext uri="{FF2B5EF4-FFF2-40B4-BE49-F238E27FC236}">
                <a16:creationId xmlns:a16="http://schemas.microsoft.com/office/drawing/2014/main" id="{047A8EF6-FC8A-4734-B29C-97BD15B4D14C}"/>
              </a:ext>
            </a:extLst>
          </p:cNvPr>
          <p:cNvSpPr txBox="1"/>
          <p:nvPr/>
        </p:nvSpPr>
        <p:spPr>
          <a:xfrm>
            <a:off x="355146" y="1030754"/>
            <a:ext cx="3682093" cy="1938992"/>
          </a:xfrm>
          <a:prstGeom prst="rect">
            <a:avLst/>
          </a:prstGeom>
          <a:noFill/>
          <a:ln w="3175">
            <a:solidFill>
              <a:schemeClr val="tx1"/>
            </a:solidFill>
          </a:ln>
        </p:spPr>
        <p:txBody>
          <a:bodyPr wrap="square" rtlCol="0">
            <a:spAutoFit/>
          </a:bodyPr>
          <a:lstStyle/>
          <a:p>
            <a:r>
              <a:rPr lang="en-AU" sz="1000" noProof="1">
                <a:latin typeface="Calibri" panose="020F0502020204030204" pitchFamily="34" charset="0"/>
                <a:cs typeface="Calibri" panose="020F0502020204030204" pitchFamily="34" charset="0"/>
              </a:rPr>
              <a:t>$placemark = </a:t>
            </a:r>
            <a:r>
              <a:rPr lang="en-AU" sz="1000" b="1" noProof="1">
                <a:solidFill>
                  <a:srgbClr val="00B050"/>
                </a:solidFill>
                <a:latin typeface="Calibri" panose="020F0502020204030204" pitchFamily="34" charset="0"/>
                <a:cs typeface="Calibri" panose="020F0502020204030204" pitchFamily="34" charset="0"/>
              </a:rPr>
              <a:t>GetPlacemark</a:t>
            </a:r>
            <a:r>
              <a:rPr lang="en-AU" sz="1000" noProof="1">
                <a:latin typeface="Calibri" panose="020F0502020204030204" pitchFamily="34" charset="0"/>
                <a:cs typeface="Calibri" panose="020F0502020204030204" pitchFamily="34" charset="0"/>
              </a:rPr>
              <a:t>($kmlfile);</a:t>
            </a:r>
          </a:p>
          <a:p>
            <a:r>
              <a:rPr lang="en-AU" sz="1000" noProof="1">
                <a:latin typeface="Calibri" panose="020F0502020204030204" pitchFamily="34" charset="0"/>
                <a:cs typeface="Calibri" panose="020F0502020204030204" pitchFamily="34" charset="0"/>
              </a:rPr>
              <a:t>if ($placemark)</a:t>
            </a:r>
          </a:p>
          <a:p>
            <a:r>
              <a:rPr lang="en-AU" sz="1000" noProof="1">
                <a:latin typeface="Calibri" panose="020F0502020204030204" pitchFamily="34" charset="0"/>
                <a:cs typeface="Calibri" panose="020F0502020204030204" pitchFamily="34" charset="0"/>
              </a:rPr>
              <a:t>{</a:t>
            </a:r>
          </a:p>
          <a:p>
            <a:r>
              <a:rPr lang="en-AU" sz="1000" noProof="1">
                <a:latin typeface="Calibri" panose="020F0502020204030204" pitchFamily="34" charset="0"/>
                <a:cs typeface="Calibri" panose="020F0502020204030204" pitchFamily="34" charset="0"/>
              </a:rPr>
              <a:t>	 $overlay .= "</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&lt;name&gt;$overlay_name: $nplacemark&lt;/name&gt;</a:t>
            </a:r>
          </a:p>
          <a:p>
            <a:r>
              <a:rPr lang="en-AU" sz="1000" noProof="1">
                <a:latin typeface="Calibri" panose="020F0502020204030204" pitchFamily="34" charset="0"/>
                <a:cs typeface="Calibri" panose="020F0502020204030204" pitchFamily="34" charset="0"/>
              </a:rPr>
              <a:t>		&lt;visibility&gt;1&lt;/visibility&gt;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$lookAt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$placemark</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a:t>
            </a:r>
          </a:p>
          <a:p>
            <a:r>
              <a:rPr lang="en-AU" sz="10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AFA5E2F9-4B73-4E42-B29E-CE8BBEBF45B8}"/>
              </a:ext>
            </a:extLst>
          </p:cNvPr>
          <p:cNvSpPr txBox="1"/>
          <p:nvPr/>
        </p:nvSpPr>
        <p:spPr>
          <a:xfrm>
            <a:off x="8160207" y="1322003"/>
            <a:ext cx="152263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$kmlfile (Tmp.kml)</a:t>
            </a:r>
          </a:p>
        </p:txBody>
      </p:sp>
      <p:cxnSp>
        <p:nvCxnSpPr>
          <p:cNvPr id="16" name="Straight Arrow Connector 15">
            <a:extLst>
              <a:ext uri="{FF2B5EF4-FFF2-40B4-BE49-F238E27FC236}">
                <a16:creationId xmlns:a16="http://schemas.microsoft.com/office/drawing/2014/main" id="{D1C96C4F-63A6-4B63-8CF2-A178AE37E60D}"/>
              </a:ext>
            </a:extLst>
          </p:cNvPr>
          <p:cNvCxnSpPr/>
          <p:nvPr/>
        </p:nvCxnSpPr>
        <p:spPr>
          <a:xfrm flipH="1">
            <a:off x="7608374" y="14201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732A51-B7D4-4541-B7AE-1E3AC4AD6756}"/>
              </a:ext>
            </a:extLst>
          </p:cNvPr>
          <p:cNvSpPr txBox="1"/>
          <p:nvPr/>
        </p:nvSpPr>
        <p:spPr>
          <a:xfrm>
            <a:off x="7809142" y="2806463"/>
            <a:ext cx="201249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Write out to parse as a Hash</a:t>
            </a:r>
          </a:p>
        </p:txBody>
      </p:sp>
      <p:cxnSp>
        <p:nvCxnSpPr>
          <p:cNvPr id="19" name="Straight Arrow Connector 18">
            <a:extLst>
              <a:ext uri="{FF2B5EF4-FFF2-40B4-BE49-F238E27FC236}">
                <a16:creationId xmlns:a16="http://schemas.microsoft.com/office/drawing/2014/main" id="{17E77207-A942-4E57-B2B9-9D7A0ECDFC6E}"/>
              </a:ext>
            </a:extLst>
          </p:cNvPr>
          <p:cNvCxnSpPr/>
          <p:nvPr/>
        </p:nvCxnSpPr>
        <p:spPr>
          <a:xfrm flipH="1">
            <a:off x="7257309" y="2937268"/>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0D0CEF-8DA4-40BC-9772-9CF4F0A8F92D}"/>
              </a:ext>
            </a:extLst>
          </p:cNvPr>
          <p:cNvSpPr txBox="1"/>
          <p:nvPr/>
        </p:nvSpPr>
        <p:spPr>
          <a:xfrm>
            <a:off x="8278604" y="3353826"/>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 XML::Hash; use XML::DOM;</a:t>
            </a:r>
          </a:p>
        </p:txBody>
      </p:sp>
      <p:cxnSp>
        <p:nvCxnSpPr>
          <p:cNvPr id="22" name="Straight Arrow Connector 21">
            <a:extLst>
              <a:ext uri="{FF2B5EF4-FFF2-40B4-BE49-F238E27FC236}">
                <a16:creationId xmlns:a16="http://schemas.microsoft.com/office/drawing/2014/main" id="{B04C6D80-3C83-4706-ADFF-B1CAD771BF08}"/>
              </a:ext>
            </a:extLst>
          </p:cNvPr>
          <p:cNvCxnSpPr/>
          <p:nvPr/>
        </p:nvCxnSpPr>
        <p:spPr>
          <a:xfrm flipH="1">
            <a:off x="8061076" y="3492795"/>
            <a:ext cx="214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A2DB3B1-2B7A-4EE9-ACA4-12553A8CDC62}"/>
              </a:ext>
            </a:extLst>
          </p:cNvPr>
          <p:cNvSpPr txBox="1"/>
          <p:nvPr/>
        </p:nvSpPr>
        <p:spPr>
          <a:xfrm>
            <a:off x="7806247" y="4576850"/>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Multiple polygons are added.</a:t>
            </a:r>
          </a:p>
        </p:txBody>
      </p:sp>
      <p:cxnSp>
        <p:nvCxnSpPr>
          <p:cNvPr id="24" name="Straight Arrow Connector 23">
            <a:extLst>
              <a:ext uri="{FF2B5EF4-FFF2-40B4-BE49-F238E27FC236}">
                <a16:creationId xmlns:a16="http://schemas.microsoft.com/office/drawing/2014/main" id="{8059A4C0-C1D1-42EE-9F59-FE17F4A5432F}"/>
              </a:ext>
            </a:extLst>
          </p:cNvPr>
          <p:cNvCxnSpPr/>
          <p:nvPr/>
        </p:nvCxnSpPr>
        <p:spPr>
          <a:xfrm flipH="1">
            <a:off x="7294873" y="4707657"/>
            <a:ext cx="506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7D56CD-1C13-47F5-A2FC-5AE6DF9D796F}"/>
              </a:ext>
            </a:extLst>
          </p:cNvPr>
          <p:cNvSpPr txBox="1"/>
          <p:nvPr/>
        </p:nvSpPr>
        <p:spPr>
          <a:xfrm>
            <a:off x="2617842" y="2089447"/>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XYZ coordinates.</a:t>
            </a:r>
          </a:p>
        </p:txBody>
      </p:sp>
      <p:cxnSp>
        <p:nvCxnSpPr>
          <p:cNvPr id="26" name="Straight Arrow Connector 25">
            <a:extLst>
              <a:ext uri="{FF2B5EF4-FFF2-40B4-BE49-F238E27FC236}">
                <a16:creationId xmlns:a16="http://schemas.microsoft.com/office/drawing/2014/main" id="{37049F97-B86C-401F-BB4C-3C23F4836873}"/>
              </a:ext>
            </a:extLst>
          </p:cNvPr>
          <p:cNvCxnSpPr/>
          <p:nvPr/>
        </p:nvCxnSpPr>
        <p:spPr>
          <a:xfrm flipH="1">
            <a:off x="2066009" y="22202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01B2D35-168E-4398-86F2-6310D95F6700}"/>
              </a:ext>
            </a:extLst>
          </p:cNvPr>
          <p:cNvSpPr txBox="1"/>
          <p:nvPr/>
        </p:nvSpPr>
        <p:spPr>
          <a:xfrm>
            <a:off x="2617842" y="2373952"/>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a:t>
            </a:r>
          </a:p>
        </p:txBody>
      </p:sp>
      <p:cxnSp>
        <p:nvCxnSpPr>
          <p:cNvPr id="28" name="Straight Arrow Connector 27">
            <a:extLst>
              <a:ext uri="{FF2B5EF4-FFF2-40B4-BE49-F238E27FC236}">
                <a16:creationId xmlns:a16="http://schemas.microsoft.com/office/drawing/2014/main" id="{7F2F828D-1F68-46CD-BB01-DC2AC0816B7E}"/>
              </a:ext>
            </a:extLst>
          </p:cNvPr>
          <p:cNvCxnSpPr/>
          <p:nvPr/>
        </p:nvCxnSpPr>
        <p:spPr>
          <a:xfrm flipH="1">
            <a:off x="2066004" y="2382297"/>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F6BE23-7BAC-4915-93B8-67FABC615DA9}"/>
              </a:ext>
            </a:extLst>
          </p:cNvPr>
          <p:cNvSpPr txBox="1"/>
          <p:nvPr/>
        </p:nvSpPr>
        <p:spPr>
          <a:xfrm>
            <a:off x="351053" y="3007093"/>
            <a:ext cx="3682093" cy="1015663"/>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$lookAt</a:t>
            </a:r>
          </a:p>
          <a:p>
            <a:r>
              <a:rPr lang="fr-FR" sz="1000" noProof="1">
                <a:latin typeface="Calibri" panose="020F0502020204030204" pitchFamily="34" charset="0"/>
                <a:cs typeface="Calibri" panose="020F0502020204030204" pitchFamily="34" charset="0"/>
              </a:rPr>
              <a:t>&lt;LookAt&gt;</a:t>
            </a:r>
          </a:p>
          <a:p>
            <a:r>
              <a:rPr lang="fr-FR" sz="1000" noProof="1">
                <a:latin typeface="Calibri" panose="020F0502020204030204" pitchFamily="34" charset="0"/>
                <a:cs typeface="Calibri" panose="020F0502020204030204" pitchFamily="34" charset="0"/>
              </a:rPr>
              <a:t>	&lt;longitude&gt;137.55&lt;/longitude&gt;</a:t>
            </a:r>
          </a:p>
          <a:p>
            <a:r>
              <a:rPr lang="fr-FR" sz="1000" noProof="1">
                <a:latin typeface="Calibri" panose="020F0502020204030204" pitchFamily="34" charset="0"/>
                <a:cs typeface="Calibri" panose="020F0502020204030204" pitchFamily="34" charset="0"/>
              </a:rPr>
              <a:t>	&lt;latitude&gt;-30.25&lt;/latitude&gt;</a:t>
            </a:r>
          </a:p>
          <a:p>
            <a:r>
              <a:rPr lang="fr-FR" sz="1000" noProof="1">
                <a:latin typeface="Calibri" panose="020F0502020204030204" pitchFamily="34" charset="0"/>
                <a:cs typeface="Calibri" panose="020F0502020204030204" pitchFamily="34" charset="0"/>
              </a:rPr>
              <a:t>	&lt;altitude&gt;315000&lt;/altitude&gt;</a:t>
            </a:r>
          </a:p>
          <a:p>
            <a:r>
              <a:rPr lang="fr-FR" sz="1000" noProof="1">
                <a:latin typeface="Calibri" panose="020F0502020204030204" pitchFamily="34" charset="0"/>
                <a:cs typeface="Calibri" panose="020F0502020204030204" pitchFamily="34" charset="0"/>
              </a:rPr>
              <a:t>&lt;/LookAt&gt;</a:t>
            </a:r>
          </a:p>
        </p:txBody>
      </p:sp>
      <p:sp>
        <p:nvSpPr>
          <p:cNvPr id="30" name="TextBox 29">
            <a:extLst>
              <a:ext uri="{FF2B5EF4-FFF2-40B4-BE49-F238E27FC236}">
                <a16:creationId xmlns:a16="http://schemas.microsoft.com/office/drawing/2014/main" id="{B213927F-A244-4CCD-916B-F9A444EB0F18}"/>
              </a:ext>
            </a:extLst>
          </p:cNvPr>
          <p:cNvSpPr txBox="1"/>
          <p:nvPr/>
        </p:nvSpPr>
        <p:spPr>
          <a:xfrm>
            <a:off x="351053" y="4069018"/>
            <a:ext cx="3682093" cy="1923604"/>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$placemark</a:t>
            </a:r>
          </a:p>
          <a:p>
            <a:r>
              <a:rPr lang="fr-FR" sz="1000" noProof="1">
                <a:latin typeface="Calibri" panose="020F0502020204030204" pitchFamily="34" charset="0"/>
                <a:cs typeface="Calibri" panose="020F0502020204030204" pitchFamily="34" charset="0"/>
              </a:rPr>
              <a:t>&lt;Placemark&gt;</a:t>
            </a:r>
          </a:p>
          <a:p>
            <a:r>
              <a:rPr lang="fr-FR" sz="1000" noProof="1">
                <a:latin typeface="Calibri" panose="020F0502020204030204" pitchFamily="34" charset="0"/>
                <a:cs typeface="Calibri" panose="020F0502020204030204" pitchFamily="34" charset="0"/>
              </a:rPr>
              <a:t>	&lt;name&gt;Wirragilpina Swamp&lt;/name&gt;</a:t>
            </a:r>
          </a:p>
          <a:p>
            <a:r>
              <a:rPr lang="fr-FR" sz="1000" noProof="1">
                <a:latin typeface="Calibri" panose="020F0502020204030204" pitchFamily="34" charset="0"/>
                <a:cs typeface="Calibri" panose="020F0502020204030204" pitchFamily="34" charset="0"/>
              </a:rPr>
              <a:t>	&lt;visibility&gt;1&lt;/visibility&gt;</a:t>
            </a:r>
          </a:p>
          <a:p>
            <a:r>
              <a:rPr lang="fr-FR" sz="1000" noProof="1">
                <a:latin typeface="Calibri" panose="020F0502020204030204" pitchFamily="34" charset="0"/>
                <a:cs typeface="Calibri" panose="020F0502020204030204" pitchFamily="34" charset="0"/>
              </a:rPr>
              <a:t>	&lt;Style&gt;&lt;LineStyle&gt;&lt;color&gt;ff00ff00&lt;/color&gt;&lt;/LineStyle&gt;</a:t>
            </a:r>
          </a:p>
          <a:p>
            <a:r>
              <a:rPr lang="fr-FR" sz="1000" noProof="1">
                <a:latin typeface="Calibri" panose="020F0502020204030204" pitchFamily="34" charset="0"/>
                <a:cs typeface="Calibri" panose="020F0502020204030204" pitchFamily="34" charset="0"/>
              </a:rPr>
              <a:t>	&lt;PolyStyle&gt;&lt;fill&gt;1&lt;/fill&gt;&lt;/PolyStyle&gt;&lt;/Style&gt;</a:t>
            </a:r>
          </a:p>
          <a:p>
            <a:r>
              <a:rPr lang="fr-FR" sz="1000" noProof="1">
                <a:latin typeface="Calibri" panose="020F0502020204030204" pitchFamily="34" charset="0"/>
                <a:cs typeface="Calibri" panose="020F0502020204030204" pitchFamily="34" charset="0"/>
              </a:rPr>
              <a:t>	&lt;MultiGeometry&gt;&lt;Polygon&gt;&lt;outerBoundaryIs&gt;</a:t>
            </a:r>
          </a:p>
          <a:p>
            <a:r>
              <a:rPr lang="fr-FR" sz="1000" noProof="1">
                <a:latin typeface="Calibri" panose="020F0502020204030204" pitchFamily="34" charset="0"/>
                <a:cs typeface="Calibri" panose="020F0502020204030204" pitchFamily="34" charset="0"/>
              </a:rPr>
              <a:t>	&lt;LinearRing&gt;</a:t>
            </a:r>
          </a:p>
          <a:p>
            <a:r>
              <a:rPr lang="fr-FR" sz="900" noProof="1">
                <a:latin typeface="Calibri" panose="020F0502020204030204" pitchFamily="34" charset="0"/>
                <a:cs typeface="Calibri" panose="020F0502020204030204" pitchFamily="34" charset="0"/>
              </a:rPr>
              <a:t>		&lt;coordinates&gt;136.6221,-29.869329 …&lt;/coordinates&gt;</a:t>
            </a:r>
          </a:p>
          <a:p>
            <a:r>
              <a:rPr lang="fr-FR" sz="1000" noProof="1">
                <a:latin typeface="Calibri" panose="020F0502020204030204" pitchFamily="34" charset="0"/>
                <a:cs typeface="Calibri" panose="020F0502020204030204" pitchFamily="34" charset="0"/>
              </a:rPr>
              <a:t>	&lt;/LinearRing&gt;</a:t>
            </a:r>
          </a:p>
          <a:p>
            <a:r>
              <a:rPr lang="fr-FR" sz="1000" noProof="1">
                <a:latin typeface="Calibri" panose="020F0502020204030204" pitchFamily="34" charset="0"/>
                <a:cs typeface="Calibri" panose="020F0502020204030204" pitchFamily="34" charset="0"/>
              </a:rPr>
              <a:t>	&lt;/outerBoundaryIs&gt;&lt;/Polygon&gt;&lt;/MultiGeometry&gt;</a:t>
            </a:r>
          </a:p>
          <a:p>
            <a:r>
              <a:rPr lang="fr-FR" sz="1000" noProof="1">
                <a:latin typeface="Calibri" panose="020F0502020204030204" pitchFamily="34" charset="0"/>
                <a:cs typeface="Calibri" panose="020F0502020204030204" pitchFamily="34" charset="0"/>
              </a:rPr>
              <a:t>&lt;/Placemark&gt;</a:t>
            </a:r>
          </a:p>
        </p:txBody>
      </p:sp>
      <p:cxnSp>
        <p:nvCxnSpPr>
          <p:cNvPr id="4" name="Straight Arrow Connector 3">
            <a:extLst>
              <a:ext uri="{FF2B5EF4-FFF2-40B4-BE49-F238E27FC236}">
                <a16:creationId xmlns:a16="http://schemas.microsoft.com/office/drawing/2014/main" id="{EAE825C9-6443-4EC8-85F6-BCB06B331799}"/>
              </a:ext>
            </a:extLst>
          </p:cNvPr>
          <p:cNvCxnSpPr/>
          <p:nvPr/>
        </p:nvCxnSpPr>
        <p:spPr>
          <a:xfrm>
            <a:off x="4033146" y="200025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D3F94-D123-4FDB-A071-F329C3B39C6D}"/>
              </a:ext>
            </a:extLst>
          </p:cNvPr>
          <p:cNvCxnSpPr>
            <a:cxnSpLocks/>
          </p:cNvCxnSpPr>
          <p:nvPr/>
        </p:nvCxnSpPr>
        <p:spPr>
          <a:xfrm flipH="1">
            <a:off x="4033146" y="503082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BB53E6-E9F1-41D1-BA81-279C0A280341}"/>
              </a:ext>
            </a:extLst>
          </p:cNvPr>
          <p:cNvSpPr txBox="1"/>
          <p:nvPr/>
        </p:nvSpPr>
        <p:spPr>
          <a:xfrm>
            <a:off x="5478236" y="1030754"/>
            <a:ext cx="4931228" cy="253916"/>
          </a:xfrm>
          <a:prstGeom prst="rect">
            <a:avLst/>
          </a:prstGeom>
          <a:noFill/>
          <a:ln w="3175">
            <a:solidFill>
              <a:schemeClr val="tx1"/>
            </a:solidFill>
          </a:ln>
        </p:spPr>
        <p:txBody>
          <a:bodyPr wrap="square" rtlCol="0">
            <a:spAutoFit/>
          </a:bodyPr>
          <a:lstStyle/>
          <a:p>
            <a:pPr algn="l"/>
            <a:r>
              <a:rPr lang="en-US" sz="1050" noProof="1">
                <a:latin typeface="Calibri" panose="020F0502020204030204" pitchFamily="34" charset="0"/>
                <a:cs typeface="Calibri" panose="020F0502020204030204" pitchFamily="34" charset="0"/>
              </a:rPr>
              <a:t>This sub extracts the required data from Tmp.kml to create placemarks from polygons.</a:t>
            </a:r>
          </a:p>
        </p:txBody>
      </p:sp>
    </p:spTree>
    <p:custDataLst>
      <p:tags r:id="rId1"/>
    </p:custDataLst>
    <p:extLst>
      <p:ext uri="{BB962C8B-B14F-4D97-AF65-F5344CB8AC3E}">
        <p14:creationId xmlns:p14="http://schemas.microsoft.com/office/powerpoint/2010/main" val="2516821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0831"/>
            <a:ext cx="7364186" cy="2062103"/>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The integration is a combination of dynamic WMS plus static KML. The GSKY layers are fetched via WMS calls like below.</a:t>
            </a:r>
          </a:p>
          <a:p>
            <a:pPr algn="just"/>
            <a:endParaRPr lang="en-US" sz="800" dirty="0">
              <a:latin typeface="Calibri" panose="020F0502020204030204" pitchFamily="34" charset="0"/>
              <a:cs typeface="Calibri" panose="020F0502020204030204" pitchFamily="34" charset="0"/>
            </a:endParaRPr>
          </a:p>
          <a:p>
            <a:pPr algn="just"/>
            <a:r>
              <a:rPr lang="en-US" sz="800" dirty="0">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monthly_decile_total_cover&amp;amp;STYLES=default&amp;amp;TRANSPARENT=TRUE&amp;amp;FORMAT=image/png&amp;amp;BBOX=-55.6,-3.1,-53.5,-1.0&amp;amp;TIME=2001-01-01T00:00:00.000Z</a:t>
            </a:r>
          </a:p>
          <a:p>
            <a:pPr algn="just"/>
            <a:endParaRPr lang="en-US" sz="8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Static overlays on the GSKY data are created as KML code (given in slides 6-7).</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5004709"/>
            <a:ext cx="7364186" cy="430887"/>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r>
              <a:rPr lang="en-AU" sz="1100" dirty="0">
                <a:hlinkClick r:id="rId5"/>
              </a:rPr>
              <a:t>http://130.56.242.19/NASA/WorldWind/geoglam_wrapper_kml.html</a:t>
            </a:r>
            <a:endParaRPr lang="en-US"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0" name="TextBox 19">
            <a:extLst>
              <a:ext uri="{FF2B5EF4-FFF2-40B4-BE49-F238E27FC236}">
                <a16:creationId xmlns:a16="http://schemas.microsoft.com/office/drawing/2014/main" id="{4C1E7967-752E-4B71-8225-30BEAA5D2C07}"/>
              </a:ext>
            </a:extLst>
          </p:cNvPr>
          <p:cNvSpPr txBox="1"/>
          <p:nvPr/>
        </p:nvSpPr>
        <p:spPr>
          <a:xfrm>
            <a:off x="342900" y="959093"/>
            <a:ext cx="5135335" cy="3693319"/>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solidFill>
                  <a:schemeClr val="bg1">
                    <a:lumMod val="65000"/>
                  </a:schemeClr>
                </a:solidFill>
                <a:latin typeface="Calibri" panose="020F0502020204030204" pitchFamily="34" charset="0"/>
                <a:cs typeface="Calibri" panose="020F0502020204030204" pitchFamily="34" charset="0"/>
              </a:rPr>
              <a:t>	my @key_value_pairs = split(/;/, $key_value_pairs);</a:t>
            </a:r>
          </a:p>
          <a:p>
            <a:r>
              <a:rPr lang="en-AU" sz="900" noProof="1">
                <a:solidFill>
                  <a:schemeClr val="bg1">
                    <a:lumMod val="65000"/>
                  </a:schemeClr>
                </a:solidFill>
                <a:latin typeface="Calibri" panose="020F0502020204030204" pitchFamily="34" charset="0"/>
                <a:cs typeface="Calibri" panose="020F0502020204030204" pitchFamily="34" charset="0"/>
              </a:rPr>
              <a:t>	my $len = $#key_value_pairs;</a:t>
            </a:r>
          </a:p>
          <a:p>
            <a:r>
              <a:rPr lang="en-AU" sz="900" noProof="1">
                <a:solidFill>
                  <a:schemeClr val="bg1">
                    <a:lumMod val="65000"/>
                  </a:schemeClr>
                </a:solidFill>
                <a:latin typeface="Calibri" panose="020F0502020204030204" pitchFamily="34" charset="0"/>
                <a:cs typeface="Calibri" panose="020F0502020204030204" pitchFamily="34" charset="0"/>
              </a:rPr>
              <a:t>	for ($j=0; $j &lt;= $len; $j++)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$outline = $outlines[$j];</a:t>
            </a:r>
          </a:p>
          <a:p>
            <a:r>
              <a:rPr lang="en-AU" sz="900" noProof="1">
                <a:solidFill>
                  <a:schemeClr val="bg1">
                    <a:lumMod val="65000"/>
                  </a:schemeClr>
                </a:solidFill>
                <a:latin typeface="Calibri" panose="020F0502020204030204" pitchFamily="34" charset="0"/>
                <a:cs typeface="Calibri" panose="020F0502020204030204" pitchFamily="34" charset="0"/>
              </a:rPr>
              <a:t>		</a:t>
            </a:r>
            <a:r>
              <a:rPr lang="en-AU" sz="900" b="1" noProof="1">
                <a:solidFill>
                  <a:schemeClr val="bg1">
                    <a:lumMod val="65000"/>
                  </a:schemeClr>
                </a:solidFill>
                <a:latin typeface="Calibri" panose="020F0502020204030204" pitchFamily="34" charset="0"/>
                <a:cs typeface="Calibri" panose="020F0502020204030204" pitchFamily="34" charset="0"/>
              </a:rPr>
              <a:t>GetAndCreatePlacemarks</a:t>
            </a:r>
            <a:r>
              <a:rPr lang="en-AU" sz="900" noProof="1">
                <a:solidFill>
                  <a:schemeClr val="bg1">
                    <a:lumMod val="65000"/>
                  </a:schemeClr>
                </a:solidFill>
                <a:latin typeface="Calibri" panose="020F0502020204030204" pitchFamily="34" charset="0"/>
                <a:cs typeface="Calibri" panose="020F0502020204030204" pitchFamily="34" charset="0"/>
              </a:rPr>
              <a:t>($key_value_pairs[$j]);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my $xml = "&lt;?xml version=\"1.0\" encoding=\"UTF-8\"?&gt;</a:t>
            </a:r>
          </a:p>
          <a:p>
            <a:r>
              <a:rPr lang="en-AU" sz="900" noProof="1">
                <a:latin typeface="Calibri" panose="020F0502020204030204" pitchFamily="34" charset="0"/>
                <a:cs typeface="Calibri" panose="020F0502020204030204" pitchFamily="34" charset="0"/>
              </a:rPr>
              <a: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&lt;name&gt;_______Layers_______&lt;/name&gt;</a:t>
            </a:r>
          </a:p>
          <a:p>
            <a:r>
              <a:rPr lang="en-AU" sz="900" noProof="1">
                <a:latin typeface="Calibri" panose="020F0502020204030204" pitchFamily="34" charset="0"/>
                <a:cs typeface="Calibri" panose="020F0502020204030204" pitchFamily="34" charset="0"/>
              </a:rPr>
              <a:t>	$kml</a:t>
            </a:r>
          </a:p>
          <a:p>
            <a:r>
              <a:rPr lang="en-AU" sz="900" noProof="1">
                <a:latin typeface="Calibri" panose="020F0502020204030204" pitchFamily="34" charset="0"/>
                <a:cs typeface="Calibri" panose="020F0502020204030204" pitchFamily="34" charset="0"/>
              </a:rPr>
              <a:t>	$overlay</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&lt;name&gt;_____Placemarks_____&lt;/name&gt;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$datadir = "/var/www/html/NASA/WorldWind/data/nww";</a:t>
            </a:r>
          </a:p>
          <a:p>
            <a:r>
              <a:rPr lang="en-AU" sz="900" noProof="1">
                <a:latin typeface="Calibri" panose="020F0502020204030204" pitchFamily="34" charset="0"/>
                <a:cs typeface="Calibri" panose="020F0502020204030204" pitchFamily="34" charset="0"/>
              </a:rPr>
              <a:t>	open(OUT, "&gt;$datadir/nww.kml");</a:t>
            </a:r>
          </a:p>
          <a:p>
            <a:r>
              <a:rPr lang="en-AU" sz="900" noProof="1">
                <a:latin typeface="Calibri" panose="020F0502020204030204" pitchFamily="34" charset="0"/>
                <a:cs typeface="Calibri" panose="020F0502020204030204" pitchFamily="34" charset="0"/>
              </a:rPr>
              <a:t>	print OUT "$xml\n";</a:t>
            </a:r>
          </a:p>
          <a:p>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p:txBody>
      </p:sp>
      <p:sp>
        <p:nvSpPr>
          <p:cNvPr id="29" name="TextBox 28">
            <a:extLst>
              <a:ext uri="{FF2B5EF4-FFF2-40B4-BE49-F238E27FC236}">
                <a16:creationId xmlns:a16="http://schemas.microsoft.com/office/drawing/2014/main" id="{9EA12B58-E99E-4D1E-8713-40ED602BD217}"/>
              </a:ext>
            </a:extLst>
          </p:cNvPr>
          <p:cNvSpPr txBox="1"/>
          <p:nvPr/>
        </p:nvSpPr>
        <p:spPr>
          <a:xfrm>
            <a:off x="3808642" y="2171090"/>
            <a:ext cx="14981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Content of ‘nww.kml’</a:t>
            </a:r>
          </a:p>
        </p:txBody>
      </p:sp>
      <p:cxnSp>
        <p:nvCxnSpPr>
          <p:cNvPr id="30" name="Straight Arrow Connector 29">
            <a:extLst>
              <a:ext uri="{FF2B5EF4-FFF2-40B4-BE49-F238E27FC236}">
                <a16:creationId xmlns:a16="http://schemas.microsoft.com/office/drawing/2014/main" id="{8026A40A-57E7-4F1D-AE54-7E8B88068592}"/>
              </a:ext>
            </a:extLst>
          </p:cNvPr>
          <p:cNvCxnSpPr/>
          <p:nvPr/>
        </p:nvCxnSpPr>
        <p:spPr>
          <a:xfrm flipH="1">
            <a:off x="3552248"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984175-1F66-41DD-849A-E5CC9EDE0498}"/>
              </a:ext>
            </a:extLst>
          </p:cNvPr>
          <p:cNvSpPr txBox="1"/>
          <p:nvPr/>
        </p:nvSpPr>
        <p:spPr>
          <a:xfrm>
            <a:off x="3742069" y="3967233"/>
            <a:ext cx="168718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File written as ‘nww.kml’</a:t>
            </a:r>
          </a:p>
        </p:txBody>
      </p:sp>
      <p:cxnSp>
        <p:nvCxnSpPr>
          <p:cNvPr id="32" name="Straight Arrow Connector 31">
            <a:extLst>
              <a:ext uri="{FF2B5EF4-FFF2-40B4-BE49-F238E27FC236}">
                <a16:creationId xmlns:a16="http://schemas.microsoft.com/office/drawing/2014/main" id="{600A90D9-63F0-4FCC-897F-63D78E6BB51E}"/>
              </a:ext>
            </a:extLst>
          </p:cNvPr>
          <p:cNvCxnSpPr/>
          <p:nvPr/>
        </p:nvCxnSpPr>
        <p:spPr>
          <a:xfrm flipH="1">
            <a:off x="2656749" y="4098038"/>
            <a:ext cx="1084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560D99-24AB-4212-B520-01018AFB8382}"/>
              </a:ext>
            </a:extLst>
          </p:cNvPr>
          <p:cNvSpPr txBox="1"/>
          <p:nvPr/>
        </p:nvSpPr>
        <p:spPr>
          <a:xfrm>
            <a:off x="5656905" y="959093"/>
            <a:ext cx="5135335" cy="5139869"/>
          </a:xfrm>
          <a:prstGeom prst="rect">
            <a:avLst/>
          </a:prstGeom>
          <a:noFill/>
          <a:ln w="3175">
            <a:solidFill>
              <a:schemeClr val="tx1"/>
            </a:solidFill>
          </a:ln>
        </p:spPr>
        <p:txBody>
          <a:bodyPr wrap="square" rtlCol="0">
            <a:spAutoFit/>
          </a:bodyPr>
          <a:lstStyle/>
          <a:p>
            <a:r>
              <a:rPr lang="en-AU" sz="800" b="1" noProof="1">
                <a:solidFill>
                  <a:srgbClr val="00B0F0"/>
                </a:solidFill>
                <a:latin typeface="Calibri" panose="020F0502020204030204" pitchFamily="34" charset="0"/>
                <a:cs typeface="Calibri" panose="020F0502020204030204" pitchFamily="34" charset="0"/>
              </a:rPr>
              <a:t>nww.kml</a:t>
            </a:r>
          </a:p>
          <a:p>
            <a:r>
              <a:rPr lang="en-AU" sz="800" noProof="1">
                <a:latin typeface="Calibri" panose="020F0502020204030204" pitchFamily="34" charset="0"/>
                <a:cs typeface="Calibri" panose="020F0502020204030204" pitchFamily="34" charset="0"/>
              </a:rPr>
              <a:t>&lt;?xml version="1.0" encoding="UTF-8"?&gt; &lt;kml xmlns="http://www.opengis.net/kml/2.2"&gt;</a:t>
            </a:r>
          </a:p>
          <a:p>
            <a:r>
              <a:rPr lang="en-AU" sz="800" noProof="1">
                <a:latin typeface="Calibri" panose="020F0502020204030204" pitchFamily="34" charset="0"/>
                <a:cs typeface="Calibri" panose="020F0502020204030204" pitchFamily="34" charset="0"/>
              </a:rPr>
              <a:t>&lt;Document&gt;   &lt;name&gt;_______Layers_______&lt;/name&gt;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2001-01-01&lt;/name&gt;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http://130.56.242.15/ows/ge?SERVICE=WMS&amp;...TIME=2001-01-01T00:00:00.000Z</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&lt;north&gt;-29.2&lt;/north&gt;	&lt;south&gt;-31.3&lt;/south&gt;      &lt;east&gt;138.6&lt;/east&gt;          &lt;west&gt;136.5&lt;/west&gt;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&lt;!-- Visible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&lt;name&gt;natural|wetland: 10&lt;/name&gt;      &lt;visibility&gt;1&lt;/visibility&gt;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&lt;name&gt;Fred Swamp&lt;/name&gt;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&lt;MultiGeometry&gt;&lt;Polygon&gt;&lt;outerBoundaryIs&gt;&lt;LinearRing&gt;&lt;coordinates&gt;136.780412,-31.165489 	&lt;/coordinates&gt;&lt;/LinearRing&gt;&lt;/outerBoundaryIs&gt;&lt;/Polygon&gt;&lt;/MultiGeometry&gt;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&lt;!-- Unavailable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&lt;name&gt;natural|volcano: 0&lt;/name&gt;</a:t>
            </a:r>
          </a:p>
          <a:p>
            <a:r>
              <a:rPr lang="en-AU" sz="800" noProof="1">
                <a:latin typeface="Calibri" panose="020F0502020204030204" pitchFamily="34" charset="0"/>
                <a:cs typeface="Calibri" panose="020F0502020204030204" pitchFamily="34" charset="0"/>
              </a:rPr>
              <a:t>      &lt;visibility&gt;0&lt;/visibility&gt;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      &lt;name&gt;_____Placemarks_____&lt;/name&gt;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cxnSp>
        <p:nvCxnSpPr>
          <p:cNvPr id="34" name="Straight Arrow Connector 33">
            <a:extLst>
              <a:ext uri="{FF2B5EF4-FFF2-40B4-BE49-F238E27FC236}">
                <a16:creationId xmlns:a16="http://schemas.microsoft.com/office/drawing/2014/main" id="{37F5B313-D8C5-4F44-8350-C8DF1BE31986}"/>
              </a:ext>
            </a:extLst>
          </p:cNvPr>
          <p:cNvCxnSpPr/>
          <p:nvPr/>
        </p:nvCxnSpPr>
        <p:spPr>
          <a:xfrm>
            <a:off x="5478222" y="2805752"/>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2E715F7-4AA0-4C84-BE9C-216DC74EE135}"/>
              </a:ext>
            </a:extLst>
          </p:cNvPr>
          <p:cNvSpPr txBox="1"/>
          <p:nvPr/>
        </p:nvSpPr>
        <p:spPr>
          <a:xfrm>
            <a:off x="342887" y="4702637"/>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3"/>
              </a:rPr>
              <a:t>nww_kml.js</a:t>
            </a:r>
            <a:r>
              <a:rPr lang="en-AU" sz="900" b="1" noProof="1">
                <a:latin typeface="Calibri" panose="020F0502020204030204" pitchFamily="34" charset="0"/>
                <a:cs typeface="Calibri" panose="020F0502020204030204" pitchFamily="34" charset="0"/>
              </a:rPr>
              <a:t>:</a:t>
            </a:r>
            <a:r>
              <a:rPr lang="en-AU" sz="900" noProof="1"/>
              <a:t>  </a:t>
            </a:r>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data/nww/nww.kml</a:t>
            </a:r>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[new WorldWind.KmlTreeVisibility('treeControls', wwd)]);</a:t>
            </a:r>
            <a:endParaRPr lang="en-AU" sz="1100" noProof="1">
              <a:latin typeface="Calibri" panose="020F0502020204030204" pitchFamily="34" charset="0"/>
              <a:cs typeface="Calibri" panose="020F0502020204030204" pitchFamily="34" charset="0"/>
            </a:endParaRPr>
          </a:p>
        </p:txBody>
      </p:sp>
      <p:cxnSp>
        <p:nvCxnSpPr>
          <p:cNvPr id="37" name="Straight Arrow Connector 36">
            <a:extLst>
              <a:ext uri="{FF2B5EF4-FFF2-40B4-BE49-F238E27FC236}">
                <a16:creationId xmlns:a16="http://schemas.microsoft.com/office/drawing/2014/main" id="{0510B285-97A1-463C-BDF8-3497DDB4D7EB}"/>
              </a:ext>
            </a:extLst>
          </p:cNvPr>
          <p:cNvCxnSpPr>
            <a:cxnSpLocks/>
          </p:cNvCxnSpPr>
          <p:nvPr/>
        </p:nvCxnSpPr>
        <p:spPr>
          <a:xfrm flipH="1">
            <a:off x="5478222" y="4887303"/>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EDBBC2-92CA-460A-B761-4AF23CC67F18}"/>
              </a:ext>
            </a:extLst>
          </p:cNvPr>
          <p:cNvSpPr txBox="1"/>
          <p:nvPr/>
        </p:nvSpPr>
        <p:spPr>
          <a:xfrm>
            <a:off x="342887" y="5234240"/>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4"/>
              </a:rPr>
              <a:t>nww_kml.html</a:t>
            </a:r>
            <a:r>
              <a:rPr lang="en-AU" sz="900" noProof="1">
                <a:latin typeface="Calibri" panose="020F0502020204030204" pitchFamily="34" charset="0"/>
                <a:cs typeface="Calibri" panose="020F0502020204030204" pitchFamily="34" charset="0"/>
              </a:rPr>
              <a:t>: </a:t>
            </a:r>
            <a:r>
              <a:rPr lang="en-AU" sz="900" noProof="1"/>
              <a:t>&lt;script data-main=“</a:t>
            </a:r>
            <a:r>
              <a:rPr lang="en-AU" sz="900" noProof="1">
                <a:highlight>
                  <a:srgbClr val="FFFF00"/>
                </a:highlight>
              </a:rPr>
              <a:t>nww_kml"</a:t>
            </a:r>
            <a:r>
              <a:rPr lang="en-AU" sz="900" noProof="1"/>
              <a:t> src="https://cdnjs.cloudflare.com/ajax/libs/require.js/2.1.17/require.min.js"&gt;&lt;/script&gt;</a:t>
            </a:r>
          </a:p>
        </p:txBody>
      </p:sp>
      <p:cxnSp>
        <p:nvCxnSpPr>
          <p:cNvPr id="39" name="Straight Arrow Connector 38">
            <a:extLst>
              <a:ext uri="{FF2B5EF4-FFF2-40B4-BE49-F238E27FC236}">
                <a16:creationId xmlns:a16="http://schemas.microsoft.com/office/drawing/2014/main" id="{F3F152BF-4196-4356-98C8-09B7E955803A}"/>
              </a:ext>
            </a:extLst>
          </p:cNvPr>
          <p:cNvCxnSpPr>
            <a:cxnSpLocks/>
          </p:cNvCxnSpPr>
          <p:nvPr/>
        </p:nvCxnSpPr>
        <p:spPr>
          <a:xfrm rot="16200000" flipH="1">
            <a:off x="2850982" y="5156724"/>
            <a:ext cx="151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684CD5-9E6B-435E-8252-B728E4C0812D}"/>
              </a:ext>
            </a:extLst>
          </p:cNvPr>
          <p:cNvSpPr txBox="1"/>
          <p:nvPr/>
        </p:nvSpPr>
        <p:spPr>
          <a:xfrm>
            <a:off x="342887" y="5729630"/>
            <a:ext cx="5149615" cy="369332"/>
          </a:xfrm>
          <a:prstGeom prst="rect">
            <a:avLst/>
          </a:prstGeom>
          <a:noFill/>
          <a:ln w="3175">
            <a:solidFill>
              <a:schemeClr val="tx1"/>
            </a:solidFill>
          </a:ln>
        </p:spPr>
        <p:txBody>
          <a:bodyPr wrap="square" rtlCol="0">
            <a:spAutoFit/>
          </a:bodyPr>
          <a:lstStyle/>
          <a:p>
            <a:r>
              <a:rPr lang="en-AU" sz="900" b="1" noProof="1">
                <a:solidFill>
                  <a:srgbClr val="00B050"/>
                </a:solidFill>
                <a:latin typeface="Calibri" panose="020F0502020204030204" pitchFamily="34" charset="0"/>
                <a:cs typeface="Calibri" panose="020F0502020204030204" pitchFamily="34" charset="0"/>
              </a:rPr>
              <a:t>geoglam_wrapper_kml.html: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&lt;iframe id="NWW" src=</a:t>
            </a:r>
            <a:r>
              <a:rPr lang="en-AU" sz="900" noProof="1">
                <a:highlight>
                  <a:srgbClr val="FFFF00"/>
                </a:highlight>
                <a:latin typeface="Calibri" panose="020F0502020204030204" pitchFamily="34" charset="0"/>
                <a:cs typeface="Calibri" panose="020F0502020204030204" pitchFamily="34" charset="0"/>
              </a:rPr>
              <a:t>nww_kml.html</a:t>
            </a:r>
            <a:r>
              <a:rPr lang="en-AU" sz="900" noProof="1">
                <a:latin typeface="Calibri" panose="020F0502020204030204" pitchFamily="34" charset="0"/>
                <a:cs typeface="Calibri" panose="020F0502020204030204" pitchFamily="34" charset="0"/>
              </a:rPr>
              <a:t>"&gt;&lt;/iframe&gt;&lt;/div&gt;</a:t>
            </a:r>
          </a:p>
        </p:txBody>
      </p:sp>
      <p:cxnSp>
        <p:nvCxnSpPr>
          <p:cNvPr id="41" name="Straight Arrow Connector 40">
            <a:extLst>
              <a:ext uri="{FF2B5EF4-FFF2-40B4-BE49-F238E27FC236}">
                <a16:creationId xmlns:a16="http://schemas.microsoft.com/office/drawing/2014/main" id="{CA55148D-9A84-4411-8236-5016BCFB83B4}"/>
              </a:ext>
            </a:extLst>
          </p:cNvPr>
          <p:cNvCxnSpPr>
            <a:cxnSpLocks/>
          </p:cNvCxnSpPr>
          <p:nvPr/>
        </p:nvCxnSpPr>
        <p:spPr>
          <a:xfrm rot="16200000" flipH="1">
            <a:off x="2857883" y="5670051"/>
            <a:ext cx="13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47909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6" name="TextBox 15">
            <a:extLst>
              <a:ext uri="{FF2B5EF4-FFF2-40B4-BE49-F238E27FC236}">
                <a16:creationId xmlns:a16="http://schemas.microsoft.com/office/drawing/2014/main" id="{F76FFBE4-1B6A-4925-8517-D60EE8FBA5C2}"/>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7" name="TextBox 16">
            <a:extLst>
              <a:ext uri="{FF2B5EF4-FFF2-40B4-BE49-F238E27FC236}">
                <a16:creationId xmlns:a16="http://schemas.microsoft.com/office/drawing/2014/main" id="{70928BD4-AB79-44D0-881E-BB48263EE913}"/>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8" name="Straight Arrow Connector 17">
            <a:extLst>
              <a:ext uri="{FF2B5EF4-FFF2-40B4-BE49-F238E27FC236}">
                <a16:creationId xmlns:a16="http://schemas.microsoft.com/office/drawing/2014/main" id="{25F8E16D-8CAE-40ED-8AC7-6A917320E04F}"/>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999EFC-862C-43C2-BCBF-5FFED4A2C3F0}"/>
              </a:ext>
            </a:extLst>
          </p:cNvPr>
          <p:cNvSpPr txBox="1"/>
          <p:nvPr/>
        </p:nvSpPr>
        <p:spPr>
          <a:xfrm>
            <a:off x="677635" y="1543052"/>
            <a:ext cx="4506685" cy="3323987"/>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Return value from the CGI to the AJAX function is used to determine whether the NASA World Wind engine must be called or not. If successful, the return message will be something like “Fetched”. If the CGI times out, as happens if the selected region is too big and Overpass times out or takes too long, the return message will be NULL. </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AJAX function will  call the NASA World Wind engine (see the code on right) if the CGI response is not NULL.</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GSKY and Overlay layers will be shown on the globe that opens up above the web form. It may take several seconds to display, depending on the complexity of the content in the dynamic KML. Too large KML may even freeze the World Wind engine and/or crash the browser.</a:t>
            </a:r>
            <a:endParaRPr lang="en-AU" sz="14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053D577-765D-48FC-ABBF-5A2F362786CE}"/>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User Guide</a:t>
            </a:r>
          </a:p>
        </p:txBody>
      </p:sp>
      <p:sp>
        <p:nvSpPr>
          <p:cNvPr id="22" name="TextBox 21">
            <a:extLst>
              <a:ext uri="{FF2B5EF4-FFF2-40B4-BE49-F238E27FC236}">
                <a16:creationId xmlns:a16="http://schemas.microsoft.com/office/drawing/2014/main" id="{8307126B-1ADD-40DA-AFC4-BD10A6626596}"/>
              </a:ext>
            </a:extLst>
          </p:cNvPr>
          <p:cNvSpPr txBox="1"/>
          <p:nvPr/>
        </p:nvSpPr>
        <p:spPr>
          <a:xfrm>
            <a:off x="4186227" y="5053338"/>
            <a:ext cx="2492159" cy="261610"/>
          </a:xfrm>
          <a:prstGeom prst="rect">
            <a:avLst/>
          </a:prstGeom>
          <a:noFill/>
        </p:spPr>
        <p:txBody>
          <a:bodyPr wrap="square" rtlCol="0">
            <a:spAutoFit/>
          </a:bodyPr>
          <a:lstStyle/>
          <a:p>
            <a:r>
              <a:rPr lang="en-US" sz="1100" b="1" noProof="1">
                <a:latin typeface="Calibri" panose="020F0502020204030204" pitchFamily="34" charset="0"/>
                <a:cs typeface="Calibri" panose="020F0502020204030204" pitchFamily="34" charset="0"/>
              </a:rPr>
              <a:t>---- End of Technical Documentation ----</a:t>
            </a:r>
            <a:endParaRPr lang="en-US" sz="1100" b="1" noProof="1">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156636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Web Wrapper </a:t>
            </a:r>
          </a:p>
        </p:txBody>
      </p:sp>
      <p:sp>
        <p:nvSpPr>
          <p:cNvPr id="3" name="TextBox 2">
            <a:extLst>
              <a:ext uri="{FF2B5EF4-FFF2-40B4-BE49-F238E27FC236}">
                <a16:creationId xmlns:a16="http://schemas.microsoft.com/office/drawing/2014/main" id="{EE41EDAF-CC95-42AA-9F8B-25DA1380197C}"/>
              </a:ext>
            </a:extLst>
          </p:cNvPr>
          <p:cNvSpPr txBox="1"/>
          <p:nvPr/>
        </p:nvSpPr>
        <p:spPr>
          <a:xfrm>
            <a:off x="2669721" y="1216479"/>
            <a:ext cx="4563836" cy="261610"/>
          </a:xfrm>
          <a:prstGeom prst="rect">
            <a:avLst/>
          </a:prstGeom>
          <a:noFill/>
        </p:spPr>
        <p:txBody>
          <a:bodyPr wrap="square" rtlCol="0">
            <a:spAutoFit/>
          </a:bodyPr>
          <a:lstStyle/>
          <a:p>
            <a:r>
              <a:rPr lang="en-AU" sz="1100" dirty="0">
                <a:hlinkClick r:id="rId3"/>
              </a:rPr>
              <a:t>http://130.56.242.19/NASA/WorldWind/geoglam_wrapper_kml.html</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BA1898C-933D-4E7E-828D-298814BF8669}"/>
              </a:ext>
            </a:extLst>
          </p:cNvPr>
          <p:cNvPicPr>
            <a:picLocks noChangeAspect="1"/>
          </p:cNvPicPr>
          <p:nvPr/>
        </p:nvPicPr>
        <p:blipFill>
          <a:blip r:embed="rId4"/>
          <a:stretch>
            <a:fillRect/>
          </a:stretch>
        </p:blipFill>
        <p:spPr>
          <a:xfrm>
            <a:off x="2756195" y="1478089"/>
            <a:ext cx="6057120" cy="4710440"/>
          </a:xfrm>
          <a:prstGeom prst="rect">
            <a:avLst/>
          </a:prstGeom>
          <a:ln w="3175">
            <a:solidFill>
              <a:schemeClr val="tx1"/>
            </a:solidFill>
          </a:ln>
        </p:spPr>
      </p:pic>
      <p:sp>
        <p:nvSpPr>
          <p:cNvPr id="9" name="Rectangle 8">
            <a:extLst>
              <a:ext uri="{FF2B5EF4-FFF2-40B4-BE49-F238E27FC236}">
                <a16:creationId xmlns:a16="http://schemas.microsoft.com/office/drawing/2014/main" id="{8E6788C6-324E-4093-B9C9-B7F849125232}"/>
              </a:ext>
            </a:extLst>
          </p:cNvPr>
          <p:cNvSpPr/>
          <p:nvPr/>
        </p:nvSpPr>
        <p:spPr>
          <a:xfrm>
            <a:off x="416378" y="3624943"/>
            <a:ext cx="2114549"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Expanded description</a:t>
            </a:r>
            <a:endParaRPr lang="en-AU" sz="1600" dirty="0"/>
          </a:p>
        </p:txBody>
      </p:sp>
      <p:cxnSp>
        <p:nvCxnSpPr>
          <p:cNvPr id="10" name="Straight Arrow Connector 9">
            <a:extLst>
              <a:ext uri="{FF2B5EF4-FFF2-40B4-BE49-F238E27FC236}">
                <a16:creationId xmlns:a16="http://schemas.microsoft.com/office/drawing/2014/main" id="{6D828BD6-88EE-47C5-8498-95FFB507EFBE}"/>
              </a:ext>
            </a:extLst>
          </p:cNvPr>
          <p:cNvCxnSpPr/>
          <p:nvPr/>
        </p:nvCxnSpPr>
        <p:spPr>
          <a:xfrm>
            <a:off x="2530928" y="37719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72EF6-A583-4F98-8425-06CCC44B75A5}"/>
              </a:ext>
            </a:extLst>
          </p:cNvPr>
          <p:cNvCxnSpPr/>
          <p:nvPr/>
        </p:nvCxnSpPr>
        <p:spPr>
          <a:xfrm flipH="1">
            <a:off x="6792686" y="4335234"/>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890F30-BD9C-4FF1-A8E7-03990ECB1293}"/>
              </a:ext>
            </a:extLst>
          </p:cNvPr>
          <p:cNvCxnSpPr/>
          <p:nvPr/>
        </p:nvCxnSpPr>
        <p:spPr>
          <a:xfrm flipH="1">
            <a:off x="6792686" y="4588327"/>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6DEFBB-F179-4691-AE97-490BAB107E06}"/>
              </a:ext>
            </a:extLst>
          </p:cNvPr>
          <p:cNvCxnSpPr/>
          <p:nvPr/>
        </p:nvCxnSpPr>
        <p:spPr>
          <a:xfrm flipH="1">
            <a:off x="6783805" y="482511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9CABB-8395-4ECB-885D-78F4E9233E80}"/>
              </a:ext>
            </a:extLst>
          </p:cNvPr>
          <p:cNvCxnSpPr/>
          <p:nvPr/>
        </p:nvCxnSpPr>
        <p:spPr>
          <a:xfrm flipH="1">
            <a:off x="6555921" y="4963905"/>
            <a:ext cx="2343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006EC4-A620-4DE2-B281-72473E43C2BE}"/>
              </a:ext>
            </a:extLst>
          </p:cNvPr>
          <p:cNvCxnSpPr/>
          <p:nvPr/>
        </p:nvCxnSpPr>
        <p:spPr>
          <a:xfrm>
            <a:off x="6555921" y="4972069"/>
            <a:ext cx="0" cy="6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8B3F5DF-A277-46DD-B725-B53065199A4D}"/>
              </a:ext>
            </a:extLst>
          </p:cNvPr>
          <p:cNvGrpSpPr/>
          <p:nvPr/>
        </p:nvGrpSpPr>
        <p:grpSpPr>
          <a:xfrm>
            <a:off x="416379" y="2906477"/>
            <a:ext cx="2547257" cy="600164"/>
            <a:chOff x="416379" y="2906477"/>
            <a:chExt cx="2547257" cy="600164"/>
          </a:xfrm>
        </p:grpSpPr>
        <p:cxnSp>
          <p:nvCxnSpPr>
            <p:cNvPr id="7" name="Straight Arrow Connector 6">
              <a:extLst>
                <a:ext uri="{FF2B5EF4-FFF2-40B4-BE49-F238E27FC236}">
                  <a16:creationId xmlns:a16="http://schemas.microsoft.com/office/drawing/2014/main" id="{709C5D03-02E8-4A19-8B50-D5C22FAE68C6}"/>
                </a:ext>
              </a:extLst>
            </p:cNvPr>
            <p:cNvCxnSpPr/>
            <p:nvPr/>
          </p:nvCxnSpPr>
          <p:spPr>
            <a:xfrm>
              <a:off x="2530929" y="32004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E9066B-D906-402E-BDC2-38881A868D2E}"/>
                </a:ext>
              </a:extLst>
            </p:cNvPr>
            <p:cNvSpPr txBox="1"/>
            <p:nvPr/>
          </p:nvSpPr>
          <p:spPr>
            <a:xfrm>
              <a:off x="416379" y="2906477"/>
              <a:ext cx="2114549"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 brief description about this web wrapper. Get more information by clicking ‘Details’ below.</a:t>
              </a:r>
              <a:endParaRPr lang="en-AU" sz="1100"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F15C8B77-563A-4516-9B42-5B2340BC7742}"/>
              </a:ext>
            </a:extLst>
          </p:cNvPr>
          <p:cNvGrpSpPr/>
          <p:nvPr/>
        </p:nvGrpSpPr>
        <p:grpSpPr>
          <a:xfrm>
            <a:off x="8629650" y="2944574"/>
            <a:ext cx="2767693" cy="600164"/>
            <a:chOff x="8629650" y="2944574"/>
            <a:chExt cx="2767693" cy="600164"/>
          </a:xfrm>
        </p:grpSpPr>
        <p:cxnSp>
          <p:nvCxnSpPr>
            <p:cNvPr id="12" name="Straight Arrow Connector 11">
              <a:extLst>
                <a:ext uri="{FF2B5EF4-FFF2-40B4-BE49-F238E27FC236}">
                  <a16:creationId xmlns:a16="http://schemas.microsoft.com/office/drawing/2014/main" id="{F878689C-58C7-4A78-9079-3821CB0E294F}"/>
                </a:ext>
              </a:extLst>
            </p:cNvPr>
            <p:cNvCxnSpPr/>
            <p:nvPr/>
          </p:nvCxnSpPr>
          <p:spPr>
            <a:xfrm flipH="1">
              <a:off x="8629650" y="3244656"/>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8C50F-0DC5-4B0D-9003-05672C5BF00C}"/>
                </a:ext>
              </a:extLst>
            </p:cNvPr>
            <p:cNvSpPr txBox="1"/>
            <p:nvPr/>
          </p:nvSpPr>
          <p:spPr>
            <a:xfrm>
              <a:off x="8904532" y="2944574"/>
              <a:ext cx="2492811"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logic behind this web wrapper. The ‘Details’ below will show concise operation of the program.</a:t>
              </a:r>
              <a:endParaRPr lang="en-AU" sz="1100"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D736BE14-8424-43FC-A028-ED0AD9064682}"/>
              </a:ext>
            </a:extLst>
          </p:cNvPr>
          <p:cNvSpPr txBox="1"/>
          <p:nvPr/>
        </p:nvSpPr>
        <p:spPr>
          <a:xfrm>
            <a:off x="8909990" y="3963668"/>
            <a:ext cx="2492811" cy="1107996"/>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GEOGLAM layers are listed here, and one is selected by default. Selecting another will fill the ‘Date’ box with the data acquisition dates for that layer and change the thumbnail picture.</a:t>
            </a:r>
          </a:p>
          <a:p>
            <a:pPr algn="just"/>
            <a:endParaRPr lang="en-AU" sz="1100"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FE987282-E8BD-4D0F-A45C-B25FDDAC614D}"/>
              </a:ext>
            </a:extLst>
          </p:cNvPr>
          <p:cNvGrpSpPr/>
          <p:nvPr/>
        </p:nvGrpSpPr>
        <p:grpSpPr>
          <a:xfrm>
            <a:off x="8620769" y="3624943"/>
            <a:ext cx="2776573" cy="293914"/>
            <a:chOff x="8620769" y="3624943"/>
            <a:chExt cx="2776573" cy="293914"/>
          </a:xfrm>
        </p:grpSpPr>
        <p:sp>
          <p:nvSpPr>
            <p:cNvPr id="14" name="Rectangle 13">
              <a:extLst>
                <a:ext uri="{FF2B5EF4-FFF2-40B4-BE49-F238E27FC236}">
                  <a16:creationId xmlns:a16="http://schemas.microsoft.com/office/drawing/2014/main" id="{99F5CB9D-E0D8-408E-9351-106C2A9C78FB}"/>
                </a:ext>
              </a:extLst>
            </p:cNvPr>
            <p:cNvSpPr/>
            <p:nvPr/>
          </p:nvSpPr>
          <p:spPr>
            <a:xfrm>
              <a:off x="8904531" y="3624943"/>
              <a:ext cx="2492811"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How to operate</a:t>
              </a:r>
              <a:endParaRPr lang="en-AU" sz="1600" dirty="0"/>
            </a:p>
          </p:txBody>
        </p:sp>
        <p:cxnSp>
          <p:nvCxnSpPr>
            <p:cNvPr id="32" name="Straight Arrow Connector 31">
              <a:extLst>
                <a:ext uri="{FF2B5EF4-FFF2-40B4-BE49-F238E27FC236}">
                  <a16:creationId xmlns:a16="http://schemas.microsoft.com/office/drawing/2014/main" id="{DA0FBA8B-3F5C-44A2-B523-CB1E8F0CA7FD}"/>
                </a:ext>
              </a:extLst>
            </p:cNvPr>
            <p:cNvCxnSpPr/>
            <p:nvPr/>
          </p:nvCxnSpPr>
          <p:spPr>
            <a:xfrm flipH="1">
              <a:off x="8620769" y="3775334"/>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346340-D578-4F9C-919F-853A9D9A0D68}"/>
              </a:ext>
            </a:extLst>
          </p:cNvPr>
          <p:cNvSpPr txBox="1"/>
          <p:nvPr/>
        </p:nvSpPr>
        <p:spPr>
          <a:xfrm>
            <a:off x="8909990" y="3963668"/>
            <a:ext cx="2492811" cy="1107996"/>
          </a:xfrm>
          <a:prstGeom prst="rect">
            <a:avLst/>
          </a:prstGeom>
          <a:solidFill>
            <a:schemeClr val="tx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data acquisition dates for the selected GEOGLAM layer will be listed here. You can select more than one by Ctrl-click or Shift-click.</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F8D34F-6E43-45B8-949C-504E6118525F}"/>
              </a:ext>
            </a:extLst>
          </p:cNvPr>
          <p:cNvSpPr txBox="1"/>
          <p:nvPr/>
        </p:nvSpPr>
        <p:spPr>
          <a:xfrm>
            <a:off x="8909990" y="3963668"/>
            <a:ext cx="2492811" cy="1107996"/>
          </a:xfrm>
          <a:prstGeom prst="rect">
            <a:avLst/>
          </a:prstGeom>
          <a:solidFill>
            <a:schemeClr val="bg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Several geographical regions are hard coded here for simplicity. Select one from the list or manually input the bounding box coordinates for any other region.</a:t>
            </a:r>
          </a:p>
          <a:p>
            <a:pPr algn="just"/>
            <a:endParaRPr lang="en-AU"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B34F0DB-8C62-4AD3-A0FC-2E00E445C466}"/>
              </a:ext>
            </a:extLst>
          </p:cNvPr>
          <p:cNvSpPr txBox="1"/>
          <p:nvPr/>
        </p:nvSpPr>
        <p:spPr>
          <a:xfrm>
            <a:off x="8909990" y="5090340"/>
            <a:ext cx="2492811"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Display a ‘Bbox Finder’ (see next slide) to define a region on a map.  Clicking the paste button will insert the coordinates and fetch the data.</a:t>
            </a:r>
          </a:p>
          <a:p>
            <a:pPr algn="just"/>
            <a:endParaRPr lang="en-AU" sz="11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FD72BA7B-F325-4341-BDD7-FC1E2D9BD93E}"/>
              </a:ext>
            </a:extLst>
          </p:cNvPr>
          <p:cNvCxnSpPr/>
          <p:nvPr/>
        </p:nvCxnSpPr>
        <p:spPr>
          <a:xfrm flipH="1">
            <a:off x="6985713" y="5131160"/>
            <a:ext cx="191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8FFB30-98CE-4590-8028-1263CA8844F8}"/>
              </a:ext>
            </a:extLst>
          </p:cNvPr>
          <p:cNvSpPr txBox="1"/>
          <p:nvPr/>
        </p:nvSpPr>
        <p:spPr>
          <a:xfrm>
            <a:off x="8910555" y="5090339"/>
            <a:ext cx="2492811" cy="1107996"/>
          </a:xfrm>
          <a:prstGeom prst="rect">
            <a:avLst/>
          </a:prstGeom>
          <a:solidFill>
            <a:schemeClr val="accent4">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Locate a region by placing a crosshair on a map (see next slide). Click the crosshair icon to insert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coordinates and fetch the data.</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C38BFCD6-B72D-473C-B4CB-13821FFAE526}"/>
              </a:ext>
            </a:extLst>
          </p:cNvPr>
          <p:cNvCxnSpPr/>
          <p:nvPr/>
        </p:nvCxnSpPr>
        <p:spPr>
          <a:xfrm flipH="1">
            <a:off x="7170752" y="5269954"/>
            <a:ext cx="1741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FFB0F9-B077-41A6-BA7D-94E759551721}"/>
              </a:ext>
            </a:extLst>
          </p:cNvPr>
          <p:cNvSpPr txBox="1"/>
          <p:nvPr/>
        </p:nvSpPr>
        <p:spPr>
          <a:xfrm>
            <a:off x="416378" y="4694283"/>
            <a:ext cx="2114549"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Thumbnail that will show how the selected layer will look over Australia. Clicking this image will toggle the World Wind view pane where the globe is displayed.</a:t>
            </a:r>
          </a:p>
        </p:txBody>
      </p:sp>
      <p:cxnSp>
        <p:nvCxnSpPr>
          <p:cNvPr id="44" name="Straight Arrow Connector 43">
            <a:extLst>
              <a:ext uri="{FF2B5EF4-FFF2-40B4-BE49-F238E27FC236}">
                <a16:creationId xmlns:a16="http://schemas.microsoft.com/office/drawing/2014/main" id="{929DB0A1-2FF0-4009-9473-3D3AF2FB8B3F}"/>
              </a:ext>
            </a:extLst>
          </p:cNvPr>
          <p:cNvCxnSpPr/>
          <p:nvPr/>
        </p:nvCxnSpPr>
        <p:spPr>
          <a:xfrm>
            <a:off x="2535747" y="5220970"/>
            <a:ext cx="32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A69BBA8-292C-40C2-9730-8B337BD81653}"/>
              </a:ext>
            </a:extLst>
          </p:cNvPr>
          <p:cNvSpPr txBox="1"/>
          <p:nvPr/>
        </p:nvSpPr>
        <p:spPr>
          <a:xfrm>
            <a:off x="416378" y="2135038"/>
            <a:ext cx="2114549" cy="600164"/>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Clicking this button will toggle the World Wind view pane where the globe is displayed.</a:t>
            </a:r>
          </a:p>
        </p:txBody>
      </p:sp>
      <p:cxnSp>
        <p:nvCxnSpPr>
          <p:cNvPr id="46" name="Straight Arrow Connector 45">
            <a:extLst>
              <a:ext uri="{FF2B5EF4-FFF2-40B4-BE49-F238E27FC236}">
                <a16:creationId xmlns:a16="http://schemas.microsoft.com/office/drawing/2014/main" id="{137E99A7-B6D4-4E40-AE05-4ECF4728C29B}"/>
              </a:ext>
            </a:extLst>
          </p:cNvPr>
          <p:cNvCxnSpPr/>
          <p:nvPr/>
        </p:nvCxnSpPr>
        <p:spPr>
          <a:xfrm>
            <a:off x="2531266" y="2451448"/>
            <a:ext cx="244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DAEC09-085B-4E8D-A150-88F8DD627930}"/>
              </a:ext>
            </a:extLst>
          </p:cNvPr>
          <p:cNvSpPr txBox="1"/>
          <p:nvPr/>
        </p:nvSpPr>
        <p:spPr>
          <a:xfrm>
            <a:off x="8910555" y="5090339"/>
            <a:ext cx="2492811" cy="1107996"/>
          </a:xfrm>
          <a:prstGeom prst="rect">
            <a:avLst/>
          </a:prstGeom>
          <a:solidFill>
            <a:schemeClr val="accent3">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Select one or more overlay layers. Selecting the key (left) will list all its values (right) from which the selection(s) are made. Manually delete a line or delete all by clicking the cross button.</a:t>
            </a:r>
          </a:p>
        </p:txBody>
      </p:sp>
      <p:cxnSp>
        <p:nvCxnSpPr>
          <p:cNvPr id="48" name="Straight Arrow Connector 47">
            <a:extLst>
              <a:ext uri="{FF2B5EF4-FFF2-40B4-BE49-F238E27FC236}">
                <a16:creationId xmlns:a16="http://schemas.microsoft.com/office/drawing/2014/main" id="{66C3AF26-74F1-4C29-A96A-2108C5A900FF}"/>
              </a:ext>
            </a:extLst>
          </p:cNvPr>
          <p:cNvCxnSpPr/>
          <p:nvPr/>
        </p:nvCxnSpPr>
        <p:spPr>
          <a:xfrm flipH="1">
            <a:off x="6792685" y="563302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82A5700-3CA0-4481-885A-CE5216C18069}"/>
              </a:ext>
            </a:extLst>
          </p:cNvPr>
          <p:cNvSpPr txBox="1"/>
          <p:nvPr/>
        </p:nvSpPr>
        <p:spPr>
          <a:xfrm>
            <a:off x="8910555" y="5090339"/>
            <a:ext cx="2492811" cy="1169551"/>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Click ‘Display’ to fetch the GEOGLAM layers plus the overlay layers, if any, and call the World Wind engine to display the globe. Depending on the area and the overlays it may take a few seconds to 2 minutes. Can cancel if taking too long. Will time out after 2 minutes.</a:t>
            </a:r>
          </a:p>
        </p:txBody>
      </p:sp>
      <p:cxnSp>
        <p:nvCxnSpPr>
          <p:cNvPr id="51" name="Straight Arrow Connector 50">
            <a:extLst>
              <a:ext uri="{FF2B5EF4-FFF2-40B4-BE49-F238E27FC236}">
                <a16:creationId xmlns:a16="http://schemas.microsoft.com/office/drawing/2014/main" id="{F9D6B76C-0C58-4539-8A3A-1DB4CBFAC427}"/>
              </a:ext>
            </a:extLst>
          </p:cNvPr>
          <p:cNvCxnSpPr/>
          <p:nvPr/>
        </p:nvCxnSpPr>
        <p:spPr>
          <a:xfrm flipH="1">
            <a:off x="5522876" y="6094370"/>
            <a:ext cx="3393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8D4A14-31C1-4D54-B823-C7C8E140AD0F}"/>
              </a:ext>
            </a:extLst>
          </p:cNvPr>
          <p:cNvSpPr txBox="1"/>
          <p:nvPr/>
        </p:nvSpPr>
        <p:spPr>
          <a:xfrm>
            <a:off x="416378" y="930729"/>
            <a:ext cx="3943351" cy="215444"/>
          </a:xfrm>
          <a:prstGeom prst="rect">
            <a:avLst/>
          </a:prstGeom>
          <a:noFill/>
        </p:spPr>
        <p:txBody>
          <a:bodyPr wrap="square" rtlCol="0">
            <a:spAutoFit/>
          </a:bodyPr>
          <a:lstStyle/>
          <a:p>
            <a:pPr algn="l"/>
            <a:r>
              <a:rPr lang="en-US" sz="800" dirty="0">
                <a:solidFill>
                  <a:srgbClr val="FF0000"/>
                </a:solidFill>
                <a:latin typeface="Calibri" panose="020F0502020204030204" pitchFamily="34" charset="0"/>
                <a:cs typeface="Calibri" panose="020F0502020204030204" pitchFamily="34" charset="0"/>
              </a:rPr>
              <a:t>This slide must be viewed as Slide Show</a:t>
            </a:r>
            <a:endParaRPr lang="en-AU" sz="8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084215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7" grpId="0" animBg="1"/>
      <p:bldP spid="38" grpId="0" animBg="1"/>
      <p:bldP spid="39" grpId="0" animBg="1"/>
      <p:bldP spid="41" grpId="0" animBg="1"/>
      <p:bldP spid="43" grpId="0" animBg="1"/>
      <p:bldP spid="45" grpId="0" animBg="1"/>
      <p:bldP spid="47" grpId="0" animBg="1"/>
      <p:bldP spid="5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B17283-C459-4706-95E1-1E7C938CBDC7}"/>
              </a:ext>
            </a:extLst>
          </p:cNvPr>
          <p:cNvPicPr>
            <a:picLocks noChangeAspect="1"/>
          </p:cNvPicPr>
          <p:nvPr/>
        </p:nvPicPr>
        <p:blipFill>
          <a:blip r:embed="rId3"/>
          <a:stretch>
            <a:fillRect/>
          </a:stretch>
        </p:blipFill>
        <p:spPr>
          <a:xfrm>
            <a:off x="2444772" y="1607921"/>
            <a:ext cx="4152381" cy="638095"/>
          </a:xfrm>
          <a:prstGeom prst="rect">
            <a:avLst/>
          </a:prstGeom>
          <a:ln w="3175">
            <a:solidFill>
              <a:schemeClr val="tx1"/>
            </a:solidFill>
          </a:ln>
        </p:spPr>
      </p:pic>
      <p:sp>
        <p:nvSpPr>
          <p:cNvPr id="3" name="TextBox 2">
            <a:extLst>
              <a:ext uri="{FF2B5EF4-FFF2-40B4-BE49-F238E27FC236}">
                <a16:creationId xmlns:a16="http://schemas.microsoft.com/office/drawing/2014/main" id="{95FF0E68-7F3F-40AA-A01E-B5B39961849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a:t>
            </a:r>
            <a:r>
              <a:rPr lang="en-US" sz="3600" b="1" dirty="0" err="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Finder</a:t>
            </a:r>
          </a:p>
        </p:txBody>
      </p:sp>
      <p:sp>
        <p:nvSpPr>
          <p:cNvPr id="2" name="TextBox 1">
            <a:extLst>
              <a:ext uri="{FF2B5EF4-FFF2-40B4-BE49-F238E27FC236}">
                <a16:creationId xmlns:a16="http://schemas.microsoft.com/office/drawing/2014/main" id="{E0198729-5FE1-4DF9-9B73-A27ADF051506}"/>
              </a:ext>
            </a:extLst>
          </p:cNvPr>
          <p:cNvSpPr txBox="1"/>
          <p:nvPr/>
        </p:nvSpPr>
        <p:spPr>
          <a:xfrm>
            <a:off x="587829" y="1094014"/>
            <a:ext cx="10564585" cy="430887"/>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is a separate program that is embedded into </a:t>
            </a:r>
            <a:r>
              <a:rPr lang="en-US" sz="1100" dirty="0" err="1">
                <a:latin typeface="Calibri" panose="020F0502020204030204" pitchFamily="34" charset="0"/>
                <a:cs typeface="Calibri" panose="020F0502020204030204" pitchFamily="34" charset="0"/>
              </a:rPr>
              <a:t>GskyNWW</a:t>
            </a:r>
            <a:r>
              <a:rPr lang="en-US" sz="1100" dirty="0">
                <a:latin typeface="Calibri" panose="020F0502020204030204" pitchFamily="34" charset="0"/>
                <a:cs typeface="Calibri" panose="020F0502020204030204" pitchFamily="34" charset="0"/>
              </a:rPr>
              <a:t>. It helps to get the </a:t>
            </a:r>
            <a:r>
              <a:rPr lang="en-US" sz="1100" dirty="0" err="1">
                <a:latin typeface="Calibri" panose="020F0502020204030204" pitchFamily="34" charset="0"/>
                <a:cs typeface="Calibri" panose="020F0502020204030204" pitchFamily="34" charset="0"/>
              </a:rPr>
              <a:t>minX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minY</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maxY</a:t>
            </a:r>
            <a:r>
              <a:rPr lang="en-US" sz="1100" dirty="0">
                <a:latin typeface="Calibri" panose="020F0502020204030204" pitchFamily="34" charset="0"/>
                <a:cs typeface="Calibri" panose="020F0502020204030204" pitchFamily="34" charset="0"/>
              </a:rPr>
              <a:t> values of a box drawn on the map. This value will be fetched and inserted into the wrapper for creating the GSKY and/or overlay layers.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also lets you move a crosshair into position and display the GSKY layers around it.</a:t>
            </a:r>
            <a:endParaRPr lang="en-AU" sz="11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5E7BBBB-CD5E-495F-8492-D13340F82A0C}"/>
              </a:ext>
            </a:extLst>
          </p:cNvPr>
          <p:cNvSpPr/>
          <p:nvPr/>
        </p:nvSpPr>
        <p:spPr>
          <a:xfrm>
            <a:off x="5902771" y="1685591"/>
            <a:ext cx="375557"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F8A214-275A-4CCE-9FC5-EB96E09F7E32}"/>
              </a:ext>
            </a:extLst>
          </p:cNvPr>
          <p:cNvPicPr>
            <a:picLocks noChangeAspect="1"/>
          </p:cNvPicPr>
          <p:nvPr/>
        </p:nvPicPr>
        <p:blipFill>
          <a:blip r:embed="rId4"/>
          <a:stretch>
            <a:fillRect/>
          </a:stretch>
        </p:blipFill>
        <p:spPr>
          <a:xfrm>
            <a:off x="2444772" y="2283616"/>
            <a:ext cx="6524371" cy="3570176"/>
          </a:xfrm>
          <a:prstGeom prst="rect">
            <a:avLst/>
          </a:prstGeom>
          <a:ln w="3175">
            <a:solidFill>
              <a:schemeClr val="tx1"/>
            </a:solidFill>
          </a:ln>
        </p:spPr>
      </p:pic>
      <p:sp>
        <p:nvSpPr>
          <p:cNvPr id="11" name="TextBox 10">
            <a:extLst>
              <a:ext uri="{FF2B5EF4-FFF2-40B4-BE49-F238E27FC236}">
                <a16:creationId xmlns:a16="http://schemas.microsoft.com/office/drawing/2014/main" id="{7B6AE9AA-E399-48AD-A500-97B664E8C449}"/>
              </a:ext>
            </a:extLst>
          </p:cNvPr>
          <p:cNvSpPr txBox="1"/>
          <p:nvPr/>
        </p:nvSpPr>
        <p:spPr>
          <a:xfrm>
            <a:off x="1202154" y="5399303"/>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Coordinates</a:t>
            </a:r>
            <a:endParaRPr lang="en-AU" sz="11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718BE50-9973-4148-8622-0AFF7A49F070}"/>
              </a:ext>
            </a:extLst>
          </p:cNvPr>
          <p:cNvPicPr>
            <a:picLocks noChangeAspect="1"/>
          </p:cNvPicPr>
          <p:nvPr/>
        </p:nvPicPr>
        <p:blipFill>
          <a:blip r:embed="rId5"/>
          <a:stretch>
            <a:fillRect/>
          </a:stretch>
        </p:blipFill>
        <p:spPr>
          <a:xfrm>
            <a:off x="2444772" y="2283617"/>
            <a:ext cx="6524370" cy="3554744"/>
          </a:xfrm>
          <a:prstGeom prst="rect">
            <a:avLst/>
          </a:prstGeom>
          <a:ln w="3175">
            <a:solidFill>
              <a:schemeClr val="tx1"/>
            </a:solidFill>
          </a:ln>
        </p:spPr>
      </p:pic>
      <p:sp>
        <p:nvSpPr>
          <p:cNvPr id="7" name="TextBox 6">
            <a:extLst>
              <a:ext uri="{FF2B5EF4-FFF2-40B4-BE49-F238E27FC236}">
                <a16:creationId xmlns:a16="http://schemas.microsoft.com/office/drawing/2014/main" id="{96715F65-0002-4EF3-B855-B04A88C4BDC2}"/>
              </a:ext>
            </a:extLst>
          </p:cNvPr>
          <p:cNvSpPr txBox="1"/>
          <p:nvPr/>
        </p:nvSpPr>
        <p:spPr>
          <a:xfrm>
            <a:off x="4559011" y="3995047"/>
            <a:ext cx="719942"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Crosshair</a:t>
            </a:r>
            <a:endParaRPr lang="en-AU" sz="11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3273A995-1B20-4147-8D20-4E70C42DEE78}"/>
              </a:ext>
            </a:extLst>
          </p:cNvPr>
          <p:cNvCxnSpPr/>
          <p:nvPr/>
        </p:nvCxnSpPr>
        <p:spPr>
          <a:xfrm>
            <a:off x="5293723" y="4134016"/>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DD3D21-C02D-4F3F-BA7D-A14F359DF460}"/>
              </a:ext>
            </a:extLst>
          </p:cNvPr>
          <p:cNvCxnSpPr/>
          <p:nvPr/>
        </p:nvCxnSpPr>
        <p:spPr>
          <a:xfrm>
            <a:off x="2326820" y="5347606"/>
            <a:ext cx="158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7D380-4CA8-4D80-A875-AAB88FF2A7D4}"/>
              </a:ext>
            </a:extLst>
          </p:cNvPr>
          <p:cNvCxnSpPr/>
          <p:nvPr/>
        </p:nvCxnSpPr>
        <p:spPr>
          <a:xfrm>
            <a:off x="2324102" y="5753098"/>
            <a:ext cx="15876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05958-0D8B-4875-8140-9D37677EDB44}"/>
              </a:ext>
            </a:extLst>
          </p:cNvPr>
          <p:cNvSpPr txBox="1"/>
          <p:nvPr/>
        </p:nvSpPr>
        <p:spPr>
          <a:xfrm>
            <a:off x="1202154" y="3091647"/>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Tool</a:t>
            </a:r>
            <a:endParaRPr lang="en-AU" sz="1100" dirty="0">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9A275756-A886-4B55-960A-CC77409E3535}"/>
              </a:ext>
            </a:extLst>
          </p:cNvPr>
          <p:cNvPicPr>
            <a:picLocks noChangeAspect="1"/>
          </p:cNvPicPr>
          <p:nvPr/>
        </p:nvPicPr>
        <p:blipFill>
          <a:blip r:embed="rId6"/>
          <a:stretch>
            <a:fillRect/>
          </a:stretch>
        </p:blipFill>
        <p:spPr>
          <a:xfrm>
            <a:off x="2444772" y="2283617"/>
            <a:ext cx="6524367" cy="3558746"/>
          </a:xfrm>
          <a:prstGeom prst="rect">
            <a:avLst/>
          </a:prstGeom>
        </p:spPr>
      </p:pic>
      <p:cxnSp>
        <p:nvCxnSpPr>
          <p:cNvPr id="21" name="Straight Arrow Connector 20">
            <a:extLst>
              <a:ext uri="{FF2B5EF4-FFF2-40B4-BE49-F238E27FC236}">
                <a16:creationId xmlns:a16="http://schemas.microsoft.com/office/drawing/2014/main" id="{BA172E51-AD83-441E-AA12-90250D065E99}"/>
              </a:ext>
            </a:extLst>
          </p:cNvPr>
          <p:cNvCxnSpPr>
            <a:stCxn id="20" idx="3"/>
          </p:cNvCxnSpPr>
          <p:nvPr/>
        </p:nvCxnSpPr>
        <p:spPr>
          <a:xfrm flipV="1">
            <a:off x="2076549" y="3216728"/>
            <a:ext cx="527858"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3594F2-2036-4E2D-92F8-87C9080336DC}"/>
              </a:ext>
            </a:extLst>
          </p:cNvPr>
          <p:cNvSpPr txBox="1"/>
          <p:nvPr/>
        </p:nvSpPr>
        <p:spPr>
          <a:xfrm>
            <a:off x="3169655" y="3586946"/>
            <a:ext cx="493574"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a:t>
            </a:r>
            <a:endParaRPr lang="en-AU" sz="1100" dirty="0">
              <a:latin typeface="Calibri" panose="020F0502020204030204" pitchFamily="34" charset="0"/>
              <a:cs typeface="Calibri" panose="020F0502020204030204" pitchFamily="34" charset="0"/>
            </a:endParaRPr>
          </a:p>
        </p:txBody>
      </p:sp>
      <p:cxnSp>
        <p:nvCxnSpPr>
          <p:cNvPr id="25" name="Straight Arrow Connector 24">
            <a:extLst>
              <a:ext uri="{FF2B5EF4-FFF2-40B4-BE49-F238E27FC236}">
                <a16:creationId xmlns:a16="http://schemas.microsoft.com/office/drawing/2014/main" id="{43C282D9-4D92-4D17-A20D-D53DCD0C865E}"/>
              </a:ext>
            </a:extLst>
          </p:cNvPr>
          <p:cNvCxnSpPr>
            <a:stCxn id="24" idx="3"/>
          </p:cNvCxnSpPr>
          <p:nvPr/>
        </p:nvCxnSpPr>
        <p:spPr>
          <a:xfrm flipV="1">
            <a:off x="3663229" y="3712027"/>
            <a:ext cx="718269"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0FF3807-4C03-43C0-9F08-AE74E70E6ED2}"/>
              </a:ext>
            </a:extLst>
          </p:cNvPr>
          <p:cNvSpPr/>
          <p:nvPr/>
        </p:nvSpPr>
        <p:spPr>
          <a:xfrm>
            <a:off x="6305621" y="1685591"/>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7127CF7-18B2-481A-89CA-D417D265B499}"/>
              </a:ext>
            </a:extLst>
          </p:cNvPr>
          <p:cNvPicPr>
            <a:picLocks noChangeAspect="1"/>
          </p:cNvPicPr>
          <p:nvPr/>
        </p:nvPicPr>
        <p:blipFill>
          <a:blip r:embed="rId7"/>
          <a:stretch>
            <a:fillRect/>
          </a:stretch>
        </p:blipFill>
        <p:spPr>
          <a:xfrm>
            <a:off x="3296490" y="1709069"/>
            <a:ext cx="2561905" cy="190476"/>
          </a:xfrm>
          <a:prstGeom prst="rect">
            <a:avLst/>
          </a:prstGeom>
        </p:spPr>
      </p:pic>
      <p:sp>
        <p:nvSpPr>
          <p:cNvPr id="29" name="Rectangle 28">
            <a:extLst>
              <a:ext uri="{FF2B5EF4-FFF2-40B4-BE49-F238E27FC236}">
                <a16:creationId xmlns:a16="http://schemas.microsoft.com/office/drawing/2014/main" id="{8B1D9259-B0CD-40B6-8B8A-78C84C1206DF}"/>
              </a:ext>
            </a:extLst>
          </p:cNvPr>
          <p:cNvSpPr/>
          <p:nvPr/>
        </p:nvSpPr>
        <p:spPr>
          <a:xfrm>
            <a:off x="6327392" y="1984946"/>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E30E976-2ADA-4D43-BD1D-CAC242685CED}"/>
              </a:ext>
            </a:extLst>
          </p:cNvPr>
          <p:cNvPicPr>
            <a:picLocks noChangeAspect="1"/>
          </p:cNvPicPr>
          <p:nvPr/>
        </p:nvPicPr>
        <p:blipFill>
          <a:blip r:embed="rId8"/>
          <a:stretch>
            <a:fillRect/>
          </a:stretch>
        </p:blipFill>
        <p:spPr>
          <a:xfrm>
            <a:off x="3300612" y="1700627"/>
            <a:ext cx="2571429" cy="504762"/>
          </a:xfrm>
          <a:prstGeom prst="rect">
            <a:avLst/>
          </a:prstGeom>
        </p:spPr>
      </p:pic>
      <p:cxnSp>
        <p:nvCxnSpPr>
          <p:cNvPr id="12" name="Straight Connector 11">
            <a:extLst>
              <a:ext uri="{FF2B5EF4-FFF2-40B4-BE49-F238E27FC236}">
                <a16:creationId xmlns:a16="http://schemas.microsoft.com/office/drawing/2014/main" id="{ECD47C09-256B-4FCD-AD93-F79E53ECF5AB}"/>
              </a:ext>
            </a:extLst>
          </p:cNvPr>
          <p:cNvCxnSpPr/>
          <p:nvPr/>
        </p:nvCxnSpPr>
        <p:spPr>
          <a:xfrm>
            <a:off x="2326820" y="5347607"/>
            <a:ext cx="0" cy="40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4BA34B-59F4-4D47-BE7C-37EC6F42E009}"/>
              </a:ext>
            </a:extLst>
          </p:cNvPr>
          <p:cNvCxnSpPr>
            <a:stCxn id="11" idx="3"/>
          </p:cNvCxnSpPr>
          <p:nvPr/>
        </p:nvCxnSpPr>
        <p:spPr>
          <a:xfrm flipV="1">
            <a:off x="2076549" y="5527221"/>
            <a:ext cx="247553" cy="288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051ECB-11C8-4BCE-9157-CCFBFB44E6CD}"/>
              </a:ext>
            </a:extLst>
          </p:cNvPr>
          <p:cNvPicPr>
            <a:picLocks noChangeAspect="1"/>
          </p:cNvPicPr>
          <p:nvPr/>
        </p:nvPicPr>
        <p:blipFill>
          <a:blip r:embed="rId9"/>
          <a:stretch>
            <a:fillRect/>
          </a:stretch>
        </p:blipFill>
        <p:spPr>
          <a:xfrm>
            <a:off x="6632603" y="1690414"/>
            <a:ext cx="1723810" cy="552381"/>
          </a:xfrm>
          <a:prstGeom prst="rect">
            <a:avLst/>
          </a:prstGeom>
          <a:ln w="3175">
            <a:solidFill>
              <a:schemeClr val="tx1"/>
            </a:solidFill>
          </a:ln>
        </p:spPr>
      </p:pic>
      <p:sp>
        <p:nvSpPr>
          <p:cNvPr id="31" name="TextBox 30">
            <a:extLst>
              <a:ext uri="{FF2B5EF4-FFF2-40B4-BE49-F238E27FC236}">
                <a16:creationId xmlns:a16="http://schemas.microsoft.com/office/drawing/2014/main" id="{509EAB4D-6C22-477A-BE88-78CD4FE2BBAE}"/>
              </a:ext>
            </a:extLst>
          </p:cNvPr>
          <p:cNvSpPr txBox="1"/>
          <p:nvPr/>
        </p:nvSpPr>
        <p:spPr>
          <a:xfrm>
            <a:off x="8519870" y="1924037"/>
            <a:ext cx="2064687"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Cancel if taking too long to fetch</a:t>
            </a:r>
            <a:endParaRPr lang="en-AU" sz="11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91686D27-EACB-4427-A3FC-762BB868F51F}"/>
              </a:ext>
            </a:extLst>
          </p:cNvPr>
          <p:cNvCxnSpPr>
            <a:stCxn id="31" idx="1"/>
          </p:cNvCxnSpPr>
          <p:nvPr/>
        </p:nvCxnSpPr>
        <p:spPr>
          <a:xfrm flipH="1">
            <a:off x="8262257" y="2054842"/>
            <a:ext cx="257613" cy="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85B944-1AC5-4C7D-B9F6-FA6D827AAA36}"/>
              </a:ext>
            </a:extLst>
          </p:cNvPr>
          <p:cNvSpPr txBox="1"/>
          <p:nvPr/>
        </p:nvSpPr>
        <p:spPr>
          <a:xfrm>
            <a:off x="9095013" y="2283616"/>
            <a:ext cx="2661558" cy="938719"/>
          </a:xfrm>
          <a:prstGeom prst="rect">
            <a:avLst/>
          </a:prstGeom>
          <a:noFill/>
          <a:ln w="317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A number from 1 to 25 in the dropdown defines the area around the crosshair. One unit is  1 tile of ~22</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Therefore</a:t>
            </a:r>
            <a:r>
              <a:rPr lang="en-US" sz="1100">
                <a:latin typeface="Calibri" panose="020F0502020204030204" pitchFamily="34" charset="0"/>
                <a:cs typeface="Calibri" panose="020F0502020204030204" pitchFamily="34" charset="0"/>
              </a:rPr>
              <a:t>, 10 </a:t>
            </a:r>
            <a:r>
              <a:rPr lang="en-US" sz="1100" dirty="0">
                <a:latin typeface="Calibri" panose="020F0502020204030204" pitchFamily="34" charset="0"/>
                <a:cs typeface="Calibri" panose="020F0502020204030204" pitchFamily="34" charset="0"/>
              </a:rPr>
              <a:t>means 100 tiles (220km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and 25 means 625 tiles (550</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B8CE05F1-4B2B-452B-B417-BC021D9515CB}"/>
              </a:ext>
            </a:extLst>
          </p:cNvPr>
          <p:cNvSpPr/>
          <p:nvPr/>
        </p:nvSpPr>
        <p:spPr>
          <a:xfrm>
            <a:off x="5893929" y="1982228"/>
            <a:ext cx="390530"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24419659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anim calcmode="lin" valueType="num">
                                      <p:cBhvr>
                                        <p:cTn id="76" dur="2000" fill="hold"/>
                                        <p:tgtEl>
                                          <p:spTgt spid="26"/>
                                        </p:tgtEl>
                                        <p:attrNameLst>
                                          <p:attrName>ppt_w</p:attrName>
                                        </p:attrNameLst>
                                      </p:cBhvr>
                                      <p:tavLst>
                                        <p:tav tm="0" fmla="#ppt_w*sin(2.5*pi*$)">
                                          <p:val>
                                            <p:fltVal val="0"/>
                                          </p:val>
                                        </p:tav>
                                        <p:tav tm="100000">
                                          <p:val>
                                            <p:fltVal val="1"/>
                                          </p:val>
                                        </p:tav>
                                      </p:tavLst>
                                    </p:anim>
                                    <p:anim calcmode="lin" valueType="num">
                                      <p:cBhvr>
                                        <p:cTn id="7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000"/>
                                        <p:tgtEl>
                                          <p:spTgt spid="36"/>
                                        </p:tgtEl>
                                      </p:cBhvr>
                                    </p:animEffect>
                                    <p:anim calcmode="lin" valueType="num">
                                      <p:cBhvr>
                                        <p:cTn id="88" dur="2000" fill="hold"/>
                                        <p:tgtEl>
                                          <p:spTgt spid="36"/>
                                        </p:tgtEl>
                                        <p:attrNameLst>
                                          <p:attrName>ppt_w</p:attrName>
                                        </p:attrNameLst>
                                      </p:cBhvr>
                                      <p:tavLst>
                                        <p:tav tm="0" fmla="#ppt_w*sin(2.5*pi*$)">
                                          <p:val>
                                            <p:fltVal val="0"/>
                                          </p:val>
                                        </p:tav>
                                        <p:tav tm="100000">
                                          <p:val>
                                            <p:fltVal val="1"/>
                                          </p:val>
                                        </p:tav>
                                      </p:tavLst>
                                    </p:anim>
                                    <p:anim calcmode="lin" valueType="num">
                                      <p:cBhvr>
                                        <p:cTn id="8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000"/>
                                        <p:tgtEl>
                                          <p:spTgt spid="29"/>
                                        </p:tgtEl>
                                      </p:cBhvr>
                                    </p:animEffect>
                                    <p:anim calcmode="lin" valueType="num">
                                      <p:cBhvr>
                                        <p:cTn id="100" dur="2000" fill="hold"/>
                                        <p:tgtEl>
                                          <p:spTgt spid="29"/>
                                        </p:tgtEl>
                                        <p:attrNameLst>
                                          <p:attrName>ppt_w</p:attrName>
                                        </p:attrNameLst>
                                      </p:cBhvr>
                                      <p:tavLst>
                                        <p:tav tm="0" fmla="#ppt_w*sin(2.5*pi*$)">
                                          <p:val>
                                            <p:fltVal val="0"/>
                                          </p:val>
                                        </p:tav>
                                        <p:tav tm="100000">
                                          <p:val>
                                            <p:fltVal val="1"/>
                                          </p:val>
                                        </p:tav>
                                      </p:tavLst>
                                    </p:anim>
                                    <p:anim calcmode="lin" valueType="num">
                                      <p:cBhvr>
                                        <p:cTn id="10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20" grpId="0" animBg="1"/>
      <p:bldP spid="24" grpId="0" animBg="1"/>
      <p:bldP spid="26" grpId="0" animBg="1"/>
      <p:bldP spid="29" grpId="0" animBg="1"/>
      <p:bldP spid="31" grpId="0" animBg="1"/>
      <p:bldP spid="34" grpId="0" animBg="1"/>
      <p:bldP spid="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B9E25-1245-4FEC-957F-BE0A4E3676ED}"/>
              </a:ext>
            </a:extLst>
          </p:cNvPr>
          <p:cNvPicPr>
            <a:picLocks noChangeAspect="1"/>
          </p:cNvPicPr>
          <p:nvPr/>
        </p:nvPicPr>
        <p:blipFill>
          <a:blip r:embed="rId3"/>
          <a:stretch>
            <a:fillRect/>
          </a:stretch>
        </p:blipFill>
        <p:spPr>
          <a:xfrm>
            <a:off x="2701581" y="1544112"/>
            <a:ext cx="6312113" cy="4277024"/>
          </a:xfrm>
          <a:prstGeom prst="rect">
            <a:avLst/>
          </a:prstGeom>
        </p:spPr>
      </p:pic>
      <p:sp>
        <p:nvSpPr>
          <p:cNvPr id="3" name="Rectangle 2">
            <a:extLst>
              <a:ext uri="{FF2B5EF4-FFF2-40B4-BE49-F238E27FC236}">
                <a16:creationId xmlns:a16="http://schemas.microsoft.com/office/drawing/2014/main" id="{ECE746D2-5269-4E26-A0A8-2EA22A6A01FB}"/>
              </a:ext>
            </a:extLst>
          </p:cNvPr>
          <p:cNvSpPr/>
          <p:nvPr/>
        </p:nvSpPr>
        <p:spPr>
          <a:xfrm>
            <a:off x="3437164" y="2310493"/>
            <a:ext cx="824593"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166C9F5-18D3-491F-95B5-B290597DEE59}"/>
              </a:ext>
            </a:extLst>
          </p:cNvPr>
          <p:cNvPicPr>
            <a:picLocks noChangeAspect="1"/>
          </p:cNvPicPr>
          <p:nvPr/>
        </p:nvPicPr>
        <p:blipFill>
          <a:blip r:embed="rId4"/>
          <a:stretch>
            <a:fillRect/>
          </a:stretch>
        </p:blipFill>
        <p:spPr>
          <a:xfrm>
            <a:off x="2701581" y="1544112"/>
            <a:ext cx="6312113" cy="4293042"/>
          </a:xfrm>
          <a:prstGeom prst="rect">
            <a:avLst/>
          </a:prstGeom>
        </p:spPr>
      </p:pic>
      <p:sp>
        <p:nvSpPr>
          <p:cNvPr id="5" name="Rectangle 4">
            <a:extLst>
              <a:ext uri="{FF2B5EF4-FFF2-40B4-BE49-F238E27FC236}">
                <a16:creationId xmlns:a16="http://schemas.microsoft.com/office/drawing/2014/main" id="{10371176-67F3-4CBA-A257-1A3F6F1AAD5D}"/>
              </a:ext>
            </a:extLst>
          </p:cNvPr>
          <p:cNvSpPr/>
          <p:nvPr/>
        </p:nvSpPr>
        <p:spPr>
          <a:xfrm>
            <a:off x="3265714" y="2310493"/>
            <a:ext cx="171450"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4786909-41EF-46A8-AC00-64E26E394372}"/>
              </a:ext>
            </a:extLst>
          </p:cNvPr>
          <p:cNvPicPr>
            <a:picLocks noChangeAspect="1"/>
          </p:cNvPicPr>
          <p:nvPr/>
        </p:nvPicPr>
        <p:blipFill>
          <a:blip r:embed="rId5"/>
          <a:stretch>
            <a:fillRect/>
          </a:stretch>
        </p:blipFill>
        <p:spPr>
          <a:xfrm>
            <a:off x="2701580" y="1544112"/>
            <a:ext cx="6314979" cy="4277024"/>
          </a:xfrm>
          <a:prstGeom prst="rect">
            <a:avLst/>
          </a:prstGeom>
        </p:spPr>
      </p:pic>
      <p:sp>
        <p:nvSpPr>
          <p:cNvPr id="8" name="TextBox 7">
            <a:extLst>
              <a:ext uri="{FF2B5EF4-FFF2-40B4-BE49-F238E27FC236}">
                <a16:creationId xmlns:a16="http://schemas.microsoft.com/office/drawing/2014/main" id="{9CF2E10F-DC7F-448F-9E3B-33EE79B060B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World Wind Pane</a:t>
            </a:r>
          </a:p>
        </p:txBody>
      </p:sp>
      <p:sp>
        <p:nvSpPr>
          <p:cNvPr id="7" name="TextBox 6">
            <a:extLst>
              <a:ext uri="{FF2B5EF4-FFF2-40B4-BE49-F238E27FC236}">
                <a16:creationId xmlns:a16="http://schemas.microsoft.com/office/drawing/2014/main" id="{F3338B23-6B21-428E-9DF9-E0D7AAB9CCBE}"/>
              </a:ext>
            </a:extLst>
          </p:cNvPr>
          <p:cNvSpPr txBox="1"/>
          <p:nvPr/>
        </p:nvSpPr>
        <p:spPr>
          <a:xfrm>
            <a:off x="293915" y="1641021"/>
            <a:ext cx="2269672" cy="600164"/>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The overlay layer(s) will be superimposed on the GSKY layer. Click the links to zoom to the area. </a:t>
            </a:r>
            <a:endParaRPr lang="en-AU" sz="11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315284F-70CE-4D8A-94C5-DF025D4EFF4B}"/>
              </a:ext>
            </a:extLst>
          </p:cNvPr>
          <p:cNvSpPr txBox="1"/>
          <p:nvPr/>
        </p:nvSpPr>
        <p:spPr>
          <a:xfrm>
            <a:off x="293914" y="2449286"/>
            <a:ext cx="2269672" cy="938719"/>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If multiple dates are selected, only the first in the list will be shown and the rest will not be visible initially. Check/uncheck the time layers to see how they differ.</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928097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000"/>
                                        <p:tgtEl>
                                          <p:spTgt spid="5"/>
                                        </p:tgtEl>
                                      </p:cBhvr>
                                    </p:animEffect>
                                    <p:anim calcmode="lin" valueType="num">
                                      <p:cBhvr>
                                        <p:cTn id="35" dur="2000" fill="hold"/>
                                        <p:tgtEl>
                                          <p:spTgt spid="5"/>
                                        </p:tgtEl>
                                        <p:attrNameLst>
                                          <p:attrName>ppt_w</p:attrName>
                                        </p:attrNameLst>
                                      </p:cBhvr>
                                      <p:tavLst>
                                        <p:tav tm="0" fmla="#ppt_w*sin(2.5*pi*$)">
                                          <p:val>
                                            <p:fltVal val="0"/>
                                          </p:val>
                                        </p:tav>
                                        <p:tav tm="100000">
                                          <p:val>
                                            <p:fltVal val="1"/>
                                          </p:val>
                                        </p:tav>
                                      </p:tavLst>
                                    </p:anim>
                                    <p:anim calcmode="lin" valueType="num">
                                      <p:cBhvr>
                                        <p:cTn id="3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3" name="Rectangle 2">
            <a:extLst>
              <a:ext uri="{FF2B5EF4-FFF2-40B4-BE49-F238E27FC236}">
                <a16:creationId xmlns:a16="http://schemas.microsoft.com/office/drawing/2014/main" id="{5D08CB2B-4F30-44A5-BDD8-6699D2B7E6AA}"/>
              </a:ext>
            </a:extLst>
          </p:cNvPr>
          <p:cNvSpPr/>
          <p:nvPr/>
        </p:nvSpPr>
        <p:spPr>
          <a:xfrm>
            <a:off x="512308" y="967085"/>
            <a:ext cx="283981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a:t>
            </a:r>
          </a:p>
        </p:txBody>
      </p:sp>
      <p:sp>
        <p:nvSpPr>
          <p:cNvPr id="4" name="TextBox 3">
            <a:extLst>
              <a:ext uri="{FF2B5EF4-FFF2-40B4-BE49-F238E27FC236}">
                <a16:creationId xmlns:a16="http://schemas.microsoft.com/office/drawing/2014/main" id="{B9248DC2-1BD4-401E-9760-BDD559A90537}"/>
              </a:ext>
            </a:extLst>
          </p:cNvPr>
          <p:cNvSpPr txBox="1"/>
          <p:nvPr/>
        </p:nvSpPr>
        <p:spPr>
          <a:xfrm>
            <a:off x="734786" y="2032907"/>
            <a:ext cx="5984421" cy="769441"/>
          </a:xfrm>
          <a:prstGeom prst="rect">
            <a:avLst/>
          </a:prstGeom>
          <a:noFill/>
        </p:spPr>
        <p:txBody>
          <a:bodyPr wrap="square" rtlCol="0">
            <a:spAutoFit/>
          </a:bodyPr>
          <a:lstStyle/>
          <a:p>
            <a:pPr marL="171450" indent="-1714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In this tutorial we will explore the use of NASA World Wind…</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display GEOGLAM data through GSKY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overlay the data with terrain features </a:t>
            </a:r>
            <a:endParaRPr lang="en-AU" sz="1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34FD8DAD-857B-4B89-B756-F0C2FDBBAE04}"/>
              </a:ext>
            </a:extLst>
          </p:cNvPr>
          <p:cNvSpPr/>
          <p:nvPr/>
        </p:nvSpPr>
        <p:spPr>
          <a:xfrm>
            <a:off x="512308" y="3128624"/>
            <a:ext cx="379963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Requirements</a:t>
            </a:r>
          </a:p>
        </p:txBody>
      </p:sp>
      <p:sp>
        <p:nvSpPr>
          <p:cNvPr id="5" name="TextBox 4">
            <a:extLst>
              <a:ext uri="{FF2B5EF4-FFF2-40B4-BE49-F238E27FC236}">
                <a16:creationId xmlns:a16="http://schemas.microsoft.com/office/drawing/2014/main" id="{9BCB8DDB-3DB1-4D42-90CA-BE7A9E636039}"/>
              </a:ext>
            </a:extLst>
          </p:cNvPr>
          <p:cNvSpPr txBox="1"/>
          <p:nvPr/>
        </p:nvSpPr>
        <p:spPr>
          <a:xfrm>
            <a:off x="734786" y="4051954"/>
            <a:ext cx="7674428" cy="138499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600">
                <a:latin typeface="Calibri" panose="020F0502020204030204" pitchFamily="34" charset="0"/>
                <a:cs typeface="Calibri" panose="020F0502020204030204" pitchFamily="34" charset="0"/>
              </a:defRPr>
            </a:lvl1pPr>
            <a:lvl2pPr marL="628650" lvl="1" indent="-171450">
              <a:buFont typeface="Arial" panose="020B0604020202020204" pitchFamily="34" charset="0"/>
              <a:buChar char="•"/>
              <a:defRPr sz="1400">
                <a:latin typeface="Calibri" panose="020F0502020204030204" pitchFamily="34" charset="0"/>
                <a:cs typeface="Calibri" panose="020F0502020204030204" pitchFamily="34" charset="0"/>
              </a:defRPr>
            </a:lvl2pPr>
          </a:lstStyle>
          <a:p>
            <a:r>
              <a:rPr lang="en-US" dirty="0"/>
              <a:t>Desktop (Mac or Windows) or Laptop with at least 8GB RAM</a:t>
            </a:r>
          </a:p>
          <a:p>
            <a:pPr lvl="1"/>
            <a:r>
              <a:rPr lang="en-US" sz="1200" dirty="0"/>
              <a:t>Mobile version is coming, but is not yet ready!</a:t>
            </a:r>
          </a:p>
          <a:p>
            <a:r>
              <a:rPr lang="en-US" dirty="0"/>
              <a:t>Chrome web browser</a:t>
            </a:r>
          </a:p>
          <a:p>
            <a:pPr lvl="1"/>
            <a:r>
              <a:rPr lang="en-US" sz="1200" dirty="0"/>
              <a:t>Does not work on Internet Explorer. Can someone try it on Safari and/or Firefox? </a:t>
            </a:r>
          </a:p>
          <a:p>
            <a:r>
              <a:rPr lang="en-US" dirty="0"/>
              <a:t>VPN or Ethernet connection to the NCI Network</a:t>
            </a:r>
          </a:p>
          <a:p>
            <a:pPr lvl="1"/>
            <a:r>
              <a:rPr lang="en-US" sz="1200" dirty="0"/>
              <a:t>This restriction will be removed by placing the system on production server later on</a:t>
            </a:r>
            <a:endParaRPr lang="en-AU" sz="1200" dirty="0"/>
          </a:p>
        </p:txBody>
      </p:sp>
    </p:spTree>
    <p:custDataLst>
      <p:tags r:id="rId1"/>
    </p:custDataLst>
    <p:extLst>
      <p:ext uri="{BB962C8B-B14F-4D97-AF65-F5344CB8AC3E}">
        <p14:creationId xmlns:p14="http://schemas.microsoft.com/office/powerpoint/2010/main" val="4088266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733401" y="1065056"/>
            <a:ext cx="153221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Start</a:t>
            </a:r>
          </a:p>
        </p:txBody>
      </p:sp>
      <p:sp>
        <p:nvSpPr>
          <p:cNvPr id="3" name="TextBox 2">
            <a:extLst>
              <a:ext uri="{FF2B5EF4-FFF2-40B4-BE49-F238E27FC236}">
                <a16:creationId xmlns:a16="http://schemas.microsoft.com/office/drawing/2014/main" id="{1D98CEB1-90E9-4F11-A7E0-5AFC242EE862}"/>
              </a:ext>
            </a:extLst>
          </p:cNvPr>
          <p:cNvSpPr txBox="1"/>
          <p:nvPr/>
        </p:nvSpPr>
        <p:spPr>
          <a:xfrm>
            <a:off x="1499508" y="1988386"/>
            <a:ext cx="5448299"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Bring up the URL below on a Chrome browser.</a:t>
            </a:r>
          </a:p>
          <a:p>
            <a:pPr marL="628650" lvl="1" indent="-171450">
              <a:buFont typeface="Arial" panose="020B0604020202020204" pitchFamily="34" charset="0"/>
              <a:buChar char="•"/>
            </a:pPr>
            <a:r>
              <a:rPr lang="en-AU" sz="1200" dirty="0">
                <a:latin typeface="Calibri" panose="020F0502020204030204" pitchFamily="34" charset="0"/>
                <a:cs typeface="Calibri" panose="020F0502020204030204" pitchFamily="34" charset="0"/>
                <a:hlinkClick r:id="rId3"/>
              </a:rPr>
              <a:t>http://130.56.242.19/NASA/WorldWind/geoglam_wrapper_kml.html</a:t>
            </a:r>
            <a:endParaRPr lang="en-AU" sz="1200" dirty="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page will show, among other things, the control form on right.</a:t>
            </a: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Firstly,</a:t>
            </a:r>
            <a:r>
              <a:rPr lang="en-AU" sz="1400" dirty="0">
                <a:latin typeface="Calibri" panose="020F0502020204030204" pitchFamily="34" charset="0"/>
                <a:cs typeface="Calibri" panose="020F0502020204030204" pitchFamily="34" charset="0"/>
              </a:rPr>
              <a:t> run it as default…</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Do not change any setting.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window with a 3D image of Earth appears.</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What you see is the GEOGLAM layer over Lake Eyre region.</a:t>
            </a:r>
            <a:endParaRPr lang="en-AU" sz="1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4"/>
          <a:stretch>
            <a:fillRect/>
          </a:stretch>
        </p:blipFill>
        <p:spPr>
          <a:xfrm>
            <a:off x="7399766" y="2468092"/>
            <a:ext cx="2790501" cy="1921816"/>
          </a:xfrm>
          <a:prstGeom prst="rect">
            <a:avLst/>
          </a:prstGeom>
          <a:ln w="3175">
            <a:solidFill>
              <a:schemeClr val="tx1"/>
            </a:solidFill>
          </a:ln>
        </p:spPr>
      </p:pic>
      <p:cxnSp>
        <p:nvCxnSpPr>
          <p:cNvPr id="6" name="Straight Arrow Connector 5">
            <a:extLst>
              <a:ext uri="{FF2B5EF4-FFF2-40B4-BE49-F238E27FC236}">
                <a16:creationId xmlns:a16="http://schemas.microsoft.com/office/drawing/2014/main" id="{22BAB43B-F4C6-41E5-BC3E-8595648E40AE}"/>
              </a:ext>
            </a:extLst>
          </p:cNvPr>
          <p:cNvCxnSpPr/>
          <p:nvPr/>
        </p:nvCxnSpPr>
        <p:spPr>
          <a:xfrm>
            <a:off x="3265714" y="3339193"/>
            <a:ext cx="4776107" cy="93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5"/>
          <a:stretch>
            <a:fillRect/>
          </a:stretch>
        </p:blipFill>
        <p:spPr>
          <a:xfrm>
            <a:off x="1499508" y="4234449"/>
            <a:ext cx="2559540" cy="1723550"/>
          </a:xfrm>
          <a:prstGeom prst="rect">
            <a:avLst/>
          </a:prstGeom>
        </p:spPr>
      </p:pic>
      <p:cxnSp>
        <p:nvCxnSpPr>
          <p:cNvPr id="10" name="Straight Arrow Connector 9">
            <a:extLst>
              <a:ext uri="{FF2B5EF4-FFF2-40B4-BE49-F238E27FC236}">
                <a16:creationId xmlns:a16="http://schemas.microsoft.com/office/drawing/2014/main" id="{13B8F3E2-E68D-41E9-BC49-0ED38E8773CF}"/>
              </a:ext>
            </a:extLst>
          </p:cNvPr>
          <p:cNvCxnSpPr/>
          <p:nvPr/>
        </p:nvCxnSpPr>
        <p:spPr>
          <a:xfrm flipH="1">
            <a:off x="2037840" y="3808639"/>
            <a:ext cx="1154396" cy="75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EC13F3-9E9E-494C-9728-7D2DC2F9BFF1}"/>
              </a:ext>
            </a:extLst>
          </p:cNvPr>
          <p:cNvPicPr>
            <a:picLocks noChangeAspect="1"/>
          </p:cNvPicPr>
          <p:nvPr/>
        </p:nvPicPr>
        <p:blipFill>
          <a:blip r:embed="rId6"/>
          <a:stretch>
            <a:fillRect/>
          </a:stretch>
        </p:blipFill>
        <p:spPr>
          <a:xfrm>
            <a:off x="4218217" y="4234449"/>
            <a:ext cx="1707264"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6266521" y="5581648"/>
            <a:ext cx="2603085"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Place an overlay</a:t>
            </a:r>
          </a:p>
        </p:txBody>
      </p:sp>
    </p:spTree>
    <p:custDataLst>
      <p:tags r:id="rId1"/>
    </p:custDataLst>
    <p:extLst>
      <p:ext uri="{BB962C8B-B14F-4D97-AF65-F5344CB8AC3E}">
        <p14:creationId xmlns:p14="http://schemas.microsoft.com/office/powerpoint/2010/main" val="357051410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728124"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Natural Water Overlay</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2468092"/>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242825" y="5581648"/>
            <a:ext cx="332046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Choose another region</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‘key’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Select ‘natural’</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‘values’ and select ‘water’</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 again</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See the GEOGLAM layer and water bodies over Lake Eyre region.</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Uncheck ‘Fractional Cover C6’ by clicking its checkbox.</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You will see just the water bodies over Lake Eyre region.</a:t>
            </a:r>
          </a:p>
          <a:p>
            <a:pPr marL="628650" lvl="1" indent="-1714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EFED1037-6D72-4273-9741-9023E7CDF4E7}"/>
              </a:ext>
            </a:extLst>
          </p:cNvPr>
          <p:cNvCxnSpPr/>
          <p:nvPr/>
        </p:nvCxnSpPr>
        <p:spPr>
          <a:xfrm>
            <a:off x="3045279" y="2224231"/>
            <a:ext cx="5004707" cy="1376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71B49B-F30B-4414-9531-21E03322B25A}"/>
              </a:ext>
            </a:extLst>
          </p:cNvPr>
          <p:cNvCxnSpPr/>
          <p:nvPr/>
        </p:nvCxnSpPr>
        <p:spPr>
          <a:xfrm>
            <a:off x="3126921" y="2622385"/>
            <a:ext cx="5837465" cy="97806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5" name="Picture 14">
            <a:extLst>
              <a:ext uri="{FF2B5EF4-FFF2-40B4-BE49-F238E27FC236}">
                <a16:creationId xmlns:a16="http://schemas.microsoft.com/office/drawing/2014/main" id="{F3770D53-2D70-45B1-B5FA-CB0E23BB7FEA}"/>
              </a:ext>
            </a:extLst>
          </p:cNvPr>
          <p:cNvPicPr>
            <a:picLocks noChangeAspect="1"/>
          </p:cNvPicPr>
          <p:nvPr/>
        </p:nvPicPr>
        <p:blipFill>
          <a:blip r:embed="rId5"/>
          <a:stretch>
            <a:fillRect/>
          </a:stretch>
        </p:blipFill>
        <p:spPr>
          <a:xfrm>
            <a:off x="2978309" y="4234449"/>
            <a:ext cx="1718095" cy="1723550"/>
          </a:xfrm>
          <a:prstGeom prst="rect">
            <a:avLst/>
          </a:prstGeom>
        </p:spPr>
      </p:pic>
      <p:pic>
        <p:nvPicPr>
          <p:cNvPr id="16" name="Picture 15">
            <a:extLst>
              <a:ext uri="{FF2B5EF4-FFF2-40B4-BE49-F238E27FC236}">
                <a16:creationId xmlns:a16="http://schemas.microsoft.com/office/drawing/2014/main" id="{4C793B7C-93E5-4533-AECC-D3CE8DBA66F4}"/>
              </a:ext>
            </a:extLst>
          </p:cNvPr>
          <p:cNvPicPr>
            <a:picLocks noChangeAspect="1"/>
          </p:cNvPicPr>
          <p:nvPr/>
        </p:nvPicPr>
        <p:blipFill>
          <a:blip r:embed="rId6"/>
          <a:stretch>
            <a:fillRect/>
          </a:stretch>
        </p:blipFill>
        <p:spPr>
          <a:xfrm>
            <a:off x="4823441" y="4234450"/>
            <a:ext cx="1718095" cy="1734536"/>
          </a:xfrm>
          <a:prstGeom prst="rect">
            <a:avLst/>
          </a:prstGeom>
        </p:spPr>
      </p:pic>
    </p:spTree>
    <p:custDataLst>
      <p:tags r:id="rId1"/>
    </p:custDataLst>
    <p:extLst>
      <p:ext uri="{BB962C8B-B14F-4D97-AF65-F5344CB8AC3E}">
        <p14:creationId xmlns:p14="http://schemas.microsoft.com/office/powerpoint/2010/main" val="4561334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936608"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Look at Tasmania</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496101" y="5581648"/>
            <a:ext cx="2813912"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Point the Crosshair</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785104"/>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Australia</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tool and draw a box around Tasmania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Turn OFF the ‘Overlays’, as the selected area is too big.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‘Paste’ button.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Draw a smaller Bbox and add the water overlay again.</a:t>
            </a: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1FC4F65-5F82-4CFB-9569-B568A12D9B44}"/>
              </a:ext>
            </a:extLst>
          </p:cNvPr>
          <p:cNvPicPr>
            <a:picLocks noChangeAspect="1"/>
          </p:cNvPicPr>
          <p:nvPr/>
        </p:nvPicPr>
        <p:blipFill>
          <a:blip r:embed="rId5"/>
          <a:stretch>
            <a:fillRect/>
          </a:stretch>
        </p:blipFill>
        <p:spPr>
          <a:xfrm>
            <a:off x="7399766" y="2907672"/>
            <a:ext cx="2790501" cy="2600706"/>
          </a:xfrm>
          <a:prstGeom prst="rect">
            <a:avLst/>
          </a:prstGeom>
          <a:ln w="3175">
            <a:solidFill>
              <a:schemeClr val="tx1"/>
            </a:solidFill>
          </a:ln>
        </p:spPr>
      </p:pic>
      <p:cxnSp>
        <p:nvCxnSpPr>
          <p:cNvPr id="20" name="Straight Arrow Connector 19">
            <a:extLst>
              <a:ext uri="{FF2B5EF4-FFF2-40B4-BE49-F238E27FC236}">
                <a16:creationId xmlns:a16="http://schemas.microsoft.com/office/drawing/2014/main" id="{DBD5CD96-CCFE-4832-AF4E-FD1056D2FAD3}"/>
              </a:ext>
            </a:extLst>
          </p:cNvPr>
          <p:cNvCxnSpPr/>
          <p:nvPr/>
        </p:nvCxnSpPr>
        <p:spPr>
          <a:xfrm>
            <a:off x="5535386" y="2838691"/>
            <a:ext cx="3829050" cy="240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CE2585-76D8-4AA1-8A04-30E89CEF50D7}"/>
              </a:ext>
            </a:extLst>
          </p:cNvPr>
          <p:cNvCxnSpPr/>
          <p:nvPr/>
        </p:nvCxnSpPr>
        <p:spPr>
          <a:xfrm>
            <a:off x="3461657" y="2838691"/>
            <a:ext cx="4041322" cy="71277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EB79EE19-1E1D-4067-ACE6-C8E1A64B243E}"/>
              </a:ext>
            </a:extLst>
          </p:cNvPr>
          <p:cNvCxnSpPr/>
          <p:nvPr/>
        </p:nvCxnSpPr>
        <p:spPr>
          <a:xfrm flipV="1">
            <a:off x="5870120" y="2368083"/>
            <a:ext cx="2065565" cy="633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E0C4426-6E8F-4BA0-AE81-A0766DED25F7}"/>
              </a:ext>
            </a:extLst>
          </p:cNvPr>
          <p:cNvPicPr>
            <a:picLocks noChangeAspect="1"/>
          </p:cNvPicPr>
          <p:nvPr/>
        </p:nvPicPr>
        <p:blipFill>
          <a:blip r:embed="rId6"/>
          <a:stretch>
            <a:fillRect/>
          </a:stretch>
        </p:blipFill>
        <p:spPr>
          <a:xfrm>
            <a:off x="3026237" y="4234449"/>
            <a:ext cx="1730318" cy="1733069"/>
          </a:xfrm>
          <a:prstGeom prst="rect">
            <a:avLst/>
          </a:prstGeom>
        </p:spPr>
      </p:pic>
      <p:cxnSp>
        <p:nvCxnSpPr>
          <p:cNvPr id="28" name="Straight Arrow Connector 27">
            <a:extLst>
              <a:ext uri="{FF2B5EF4-FFF2-40B4-BE49-F238E27FC236}">
                <a16:creationId xmlns:a16="http://schemas.microsoft.com/office/drawing/2014/main" id="{7A7E8836-3182-489A-860D-00E702B3AD30}"/>
              </a:ext>
            </a:extLst>
          </p:cNvPr>
          <p:cNvCxnSpPr/>
          <p:nvPr/>
        </p:nvCxnSpPr>
        <p:spPr>
          <a:xfrm flipV="1">
            <a:off x="3755574" y="1738993"/>
            <a:ext cx="6188528" cy="14450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9" name="Picture 28">
            <a:extLst>
              <a:ext uri="{FF2B5EF4-FFF2-40B4-BE49-F238E27FC236}">
                <a16:creationId xmlns:a16="http://schemas.microsoft.com/office/drawing/2014/main" id="{4B1F532F-7575-4356-8752-1CA8B6E640BB}"/>
              </a:ext>
            </a:extLst>
          </p:cNvPr>
          <p:cNvPicPr>
            <a:picLocks noChangeAspect="1"/>
          </p:cNvPicPr>
          <p:nvPr/>
        </p:nvPicPr>
        <p:blipFill>
          <a:blip r:embed="rId7"/>
          <a:stretch>
            <a:fillRect/>
          </a:stretch>
        </p:blipFill>
        <p:spPr>
          <a:xfrm>
            <a:off x="4920351" y="4234448"/>
            <a:ext cx="1715355" cy="1723549"/>
          </a:xfrm>
          <a:prstGeom prst="rect">
            <a:avLst/>
          </a:prstGeom>
        </p:spPr>
      </p:pic>
    </p:spTree>
    <p:custDataLst>
      <p:tags r:id="rId1"/>
    </p:custDataLst>
    <p:extLst>
      <p:ext uri="{BB962C8B-B14F-4D97-AF65-F5344CB8AC3E}">
        <p14:creationId xmlns:p14="http://schemas.microsoft.com/office/powerpoint/2010/main" val="14108045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509667"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Zoom around Crosshair</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723088" y="5581648"/>
            <a:ext cx="235994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Multiple Dates</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354217"/>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Canberra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Place the crosshair in Lake Burley Griffin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Choose ‘1’ from area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Crosshair icon.</a:t>
            </a: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96642C-99D6-49C7-8869-E14DF6D07A78}"/>
              </a:ext>
            </a:extLst>
          </p:cNvPr>
          <p:cNvPicPr>
            <a:picLocks noChangeAspect="1"/>
          </p:cNvPicPr>
          <p:nvPr/>
        </p:nvPicPr>
        <p:blipFill>
          <a:blip r:embed="rId5"/>
          <a:stretch>
            <a:fillRect/>
          </a:stretch>
        </p:blipFill>
        <p:spPr>
          <a:xfrm>
            <a:off x="7399766" y="3030855"/>
            <a:ext cx="2790501" cy="2042323"/>
          </a:xfrm>
          <a:prstGeom prst="rect">
            <a:avLst/>
          </a:prstGeom>
          <a:ln w="3175">
            <a:solidFill>
              <a:schemeClr val="tx1"/>
            </a:solidFill>
          </a:ln>
        </p:spPr>
      </p:pic>
      <p:cxnSp>
        <p:nvCxnSpPr>
          <p:cNvPr id="8" name="Straight Arrow Connector 7">
            <a:extLst>
              <a:ext uri="{FF2B5EF4-FFF2-40B4-BE49-F238E27FC236}">
                <a16:creationId xmlns:a16="http://schemas.microsoft.com/office/drawing/2014/main" id="{59E33A48-06A5-4F01-9BA5-FA5134AA4BA0}"/>
              </a:ext>
            </a:extLst>
          </p:cNvPr>
          <p:cNvCxnSpPr/>
          <p:nvPr/>
        </p:nvCxnSpPr>
        <p:spPr>
          <a:xfrm>
            <a:off x="5061857" y="2777848"/>
            <a:ext cx="4335236" cy="132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0564A52-2810-4B16-A64A-A63D1FC3CB93}"/>
              </a:ext>
            </a:extLst>
          </p:cNvPr>
          <p:cNvPicPr>
            <a:picLocks noChangeAspect="1"/>
          </p:cNvPicPr>
          <p:nvPr/>
        </p:nvPicPr>
        <p:blipFill>
          <a:blip r:embed="rId6"/>
          <a:stretch>
            <a:fillRect/>
          </a:stretch>
        </p:blipFill>
        <p:spPr>
          <a:xfrm>
            <a:off x="3058520" y="4241102"/>
            <a:ext cx="1706049" cy="1716898"/>
          </a:xfrm>
          <a:prstGeom prst="rect">
            <a:avLst/>
          </a:prstGeom>
        </p:spPr>
      </p:pic>
      <p:cxnSp>
        <p:nvCxnSpPr>
          <p:cNvPr id="16" name="Straight Arrow Connector 15">
            <a:extLst>
              <a:ext uri="{FF2B5EF4-FFF2-40B4-BE49-F238E27FC236}">
                <a16:creationId xmlns:a16="http://schemas.microsoft.com/office/drawing/2014/main" id="{E2ABAC55-A8D3-45DF-8CCB-596E0F134A9C}"/>
              </a:ext>
            </a:extLst>
          </p:cNvPr>
          <p:cNvCxnSpPr/>
          <p:nvPr/>
        </p:nvCxnSpPr>
        <p:spPr>
          <a:xfrm flipV="1">
            <a:off x="4474029" y="1910443"/>
            <a:ext cx="5216978" cy="106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D62FA1-1A57-476A-9A70-0905E8EA577F}"/>
              </a:ext>
            </a:extLst>
          </p:cNvPr>
          <p:cNvCxnSpPr/>
          <p:nvPr/>
        </p:nvCxnSpPr>
        <p:spPr>
          <a:xfrm flipV="1">
            <a:off x="3861707" y="1934935"/>
            <a:ext cx="6082393" cy="128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B2AD155-C871-4D71-9520-00707C75AB0E}"/>
              </a:ext>
            </a:extLst>
          </p:cNvPr>
          <p:cNvPicPr>
            <a:picLocks noChangeAspect="1"/>
          </p:cNvPicPr>
          <p:nvPr/>
        </p:nvPicPr>
        <p:blipFill>
          <a:blip r:embed="rId7"/>
          <a:stretch>
            <a:fillRect/>
          </a:stretch>
        </p:blipFill>
        <p:spPr>
          <a:xfrm>
            <a:off x="4985294" y="4241102"/>
            <a:ext cx="1714176" cy="1716897"/>
          </a:xfrm>
          <a:prstGeom prst="rect">
            <a:avLst/>
          </a:prstGeom>
        </p:spPr>
      </p:pic>
    </p:spTree>
    <p:custDataLst>
      <p:tags r:id="rId1"/>
    </p:custDataLst>
    <p:extLst>
      <p:ext uri="{BB962C8B-B14F-4D97-AF65-F5344CB8AC3E}">
        <p14:creationId xmlns:p14="http://schemas.microsoft.com/office/powerpoint/2010/main" val="156818449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2593536B-4A52-470F-B837-B89649DD0706}"/>
              </a:ext>
            </a:extLst>
          </p:cNvPr>
          <p:cNvSpPr txBox="1"/>
          <p:nvPr/>
        </p:nvSpPr>
        <p:spPr>
          <a:xfrm>
            <a:off x="922564" y="906240"/>
            <a:ext cx="7878536" cy="2031325"/>
          </a:xfrm>
          <a:prstGeom prst="rect">
            <a:avLst/>
          </a:prstGeom>
          <a:noFill/>
          <a:ln w="3175">
            <a:solidFill>
              <a:schemeClr val="tx1"/>
            </a:solidFill>
          </a:ln>
        </p:spPr>
        <p:txBody>
          <a:bodyPr wrap="square" rtlCol="0">
            <a:spAutoFit/>
          </a:bodyPr>
          <a:lstStyle/>
          <a:p>
            <a:r>
              <a:rPr lang="en-US" b="1" dirty="0">
                <a:latin typeface="Calibri" panose="020F0502020204030204" pitchFamily="34" charset="0"/>
                <a:cs typeface="Calibri" panose="020F0502020204030204" pitchFamily="34" charset="0"/>
              </a:rPr>
              <a:t>The system is composed of several parts…</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Front-end web page for input and output.</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to run the NASA WorldWind engine.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Dynamic KML (</a:t>
            </a:r>
            <a:r>
              <a:rPr lang="en-US" sz="1100" dirty="0">
                <a:latin typeface="Calibri" panose="020F0502020204030204" pitchFamily="34" charset="0"/>
                <a:cs typeface="Calibri" panose="020F0502020204030204" pitchFamily="34" charset="0"/>
              </a:rPr>
              <a:t>Keyhole Markup Language</a:t>
            </a:r>
            <a:r>
              <a:rPr lang="en-US" sz="1400" dirty="0">
                <a:latin typeface="Calibri" panose="020F0502020204030204" pitchFamily="34" charset="0"/>
                <a:cs typeface="Calibri" panose="020F0502020204030204" pitchFamily="34" charset="0"/>
              </a:rPr>
              <a:t>) to display the layers on globe.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and AJAX (</a:t>
            </a:r>
            <a:r>
              <a:rPr lang="en-US" sz="1100" dirty="0">
                <a:latin typeface="Calibri" panose="020F0502020204030204" pitchFamily="34" charset="0"/>
                <a:cs typeface="Calibri" panose="020F0502020204030204" pitchFamily="34" charset="0"/>
              </a:rPr>
              <a:t>Asynchronous JavaScript And XML</a:t>
            </a:r>
            <a:r>
              <a:rPr lang="en-US" sz="1400" dirty="0">
                <a:latin typeface="Calibri" panose="020F0502020204030204" pitchFamily="34" charset="0"/>
                <a:cs typeface="Calibri" panose="020F0502020204030204" pitchFamily="34" charset="0"/>
              </a:rPr>
              <a:t>) for web interactivity.</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CGI (</a:t>
            </a:r>
            <a:r>
              <a:rPr lang="en-US" sz="1100" dirty="0">
                <a:latin typeface="Calibri" panose="020F0502020204030204" pitchFamily="34" charset="0"/>
                <a:cs typeface="Calibri" panose="020F0502020204030204" pitchFamily="34" charset="0"/>
              </a:rPr>
              <a:t>Common Gateway Interface</a:t>
            </a:r>
            <a:r>
              <a:rPr lang="en-US" sz="1400" dirty="0">
                <a:latin typeface="Calibri" panose="020F0502020204030204" pitchFamily="34" charset="0"/>
                <a:cs typeface="Calibri" panose="020F0502020204030204" pitchFamily="34" charset="0"/>
              </a:rPr>
              <a:t>) to retrieve data and create the KML.</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Interactive World Map to get the bounding box coordinates for selected regions.</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All components reside on the local server, with external dependency for the WorldWind engine and OpenStreetMap data.</a:t>
            </a:r>
          </a:p>
        </p:txBody>
      </p:sp>
      <p:sp>
        <p:nvSpPr>
          <p:cNvPr id="3" name="TextBox 2">
            <a:extLst>
              <a:ext uri="{FF2B5EF4-FFF2-40B4-BE49-F238E27FC236}">
                <a16:creationId xmlns:a16="http://schemas.microsoft.com/office/drawing/2014/main" id="{8105CB6D-E344-4612-8977-9690F5DA112B}"/>
              </a:ext>
            </a:extLst>
          </p:cNvPr>
          <p:cNvSpPr txBox="1"/>
          <p:nvPr/>
        </p:nvSpPr>
        <p:spPr>
          <a:xfrm>
            <a:off x="987879" y="2990422"/>
            <a:ext cx="10099221" cy="3247043"/>
          </a:xfrm>
          <a:prstGeom prst="rect">
            <a:avLst/>
          </a:prstGeom>
          <a:noFill/>
        </p:spPr>
        <p:txBody>
          <a:bodyPr wrap="square" rtlCol="0">
            <a:spAutoFit/>
          </a:bodyPr>
          <a:lstStyle/>
          <a:p>
            <a:r>
              <a:rPr lang="en-AU" sz="1100" b="1" noProof="1">
                <a:latin typeface="Calibri" panose="020F0502020204030204" pitchFamily="34" charset="0"/>
                <a:cs typeface="Calibri" panose="020F0502020204030204" pitchFamily="34" charset="0"/>
              </a:rPr>
              <a:t>DETAILS:</a:t>
            </a:r>
          </a:p>
          <a:p>
            <a:r>
              <a:rPr lang="en-AU" sz="1100" noProof="1">
                <a:latin typeface="Calibri" panose="020F0502020204030204" pitchFamily="34" charset="0"/>
                <a:cs typeface="Calibri" panose="020F0502020204030204" pitchFamily="34" charset="0"/>
              </a:rPr>
              <a:t>	Web Wrapper: </a:t>
            </a:r>
            <a:r>
              <a:rPr lang="en-AU" sz="1100" noProof="1">
                <a:latin typeface="Calibri" panose="020F0502020204030204" pitchFamily="34" charset="0"/>
                <a:cs typeface="Calibri" panose="020F0502020204030204" pitchFamily="34" charset="0"/>
                <a:hlinkClick r:id="rId3"/>
              </a:rPr>
              <a:t>GskyNWW</a:t>
            </a:r>
            <a:r>
              <a:rPr lang="en-AU" sz="1100" noProof="1">
                <a:solidFill>
                  <a:srgbClr val="FF0000"/>
                </a:solidFill>
                <a:latin typeface="Calibri" panose="020F0502020204030204" pitchFamily="34" charset="0"/>
                <a:cs typeface="Calibri" panose="020F0502020204030204" pitchFamily="34" charset="0"/>
              </a:rPr>
              <a:t>*</a:t>
            </a:r>
          </a:p>
          <a:p>
            <a:pPr marL="1085850" lvl="2"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Typical HTML web page with text and input boxes with two iFrames and a web form.</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World Wind engine</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id="NWW" style="width:100%; height:710px"&gt;&lt;/iframe&gt;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Bounding Box Finder</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id="BBox_finder" style="width:100%; height:600px"&gt;&lt;/iframe&gt;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HTML Form to input the details</a:t>
            </a:r>
          </a:p>
          <a:p>
            <a:pPr lvl="3"/>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iFrame source: </a:t>
            </a:r>
            <a:r>
              <a:rPr lang="en-AU" sz="1100" noProof="1">
                <a:latin typeface="Calibri" panose="020F0502020204030204" pitchFamily="34" charset="0"/>
                <a:cs typeface="Calibri" panose="020F0502020204030204" pitchFamily="34" charset="0"/>
                <a:hlinkClick r:id="rId4"/>
              </a:rPr>
              <a:t>nww_kml.html</a:t>
            </a:r>
            <a:r>
              <a:rPr lang="en-AU" sz="1100" noProof="1">
                <a:solidFill>
                  <a:srgbClr val="FF0000"/>
                </a:solidFill>
                <a:latin typeface="Calibri" panose="020F0502020204030204" pitchFamily="34" charset="0"/>
                <a:cs typeface="Calibri" panose="020F0502020204030204" pitchFamily="34" charset="0"/>
              </a:rPr>
              <a:t>*</a:t>
            </a:r>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100" noProof="1"/>
              <a:t>&lt;script data-main=“</a:t>
            </a:r>
            <a:r>
              <a:rPr lang="en-AU" sz="1100" noProof="1">
                <a:highlight>
                  <a:srgbClr val="FFFF00"/>
                </a:highlight>
              </a:rPr>
              <a:t>nww_kml"</a:t>
            </a:r>
            <a:r>
              <a:rPr lang="en-AU" sz="1100" b="1" baseline="30000" noProof="1">
                <a:solidFill>
                  <a:srgbClr val="FF0000"/>
                </a:solidFill>
              </a:rPr>
              <a:t>#</a:t>
            </a:r>
            <a:r>
              <a:rPr lang="en-AU" sz="1100" noProof="1"/>
              <a:t> src="https://cdnjs.cloudflare.com/ajax/libs/require.js/2.1.17/require.min.js"&gt;&lt;/script&gt;</a:t>
            </a:r>
          </a:p>
          <a:p>
            <a:r>
              <a:rPr lang="en-AU" sz="1100" noProof="1"/>
              <a:t>		Main JS: </a:t>
            </a:r>
            <a:r>
              <a:rPr lang="en-AU" sz="1100" noProof="1">
                <a:hlinkClick r:id="rId5"/>
              </a:rPr>
              <a:t>nww_kml.js</a:t>
            </a:r>
            <a:r>
              <a:rPr lang="en-AU" sz="1100" noProof="1">
                <a:solidFill>
                  <a:srgbClr val="FF0000"/>
                </a:solidFill>
                <a:latin typeface="Calibri" panose="020F0502020204030204" pitchFamily="34" charset="0"/>
                <a:cs typeface="Calibri" panose="020F0502020204030204" pitchFamily="34" charset="0"/>
              </a:rPr>
              <a:t>*</a:t>
            </a:r>
            <a:endParaRPr lang="en-AU" sz="1100" noProof="1"/>
          </a:p>
          <a:p>
            <a:r>
              <a:rPr lang="en-AU" sz="1100" noProof="1"/>
              <a:t>			</a:t>
            </a:r>
            <a:r>
              <a:rPr lang="en-AU" sz="1050" noProof="1"/>
              <a:t>Data file: </a:t>
            </a:r>
            <a:r>
              <a:rPr lang="en-AU" sz="1050" noProof="1">
                <a:hlinkClick r:id="rId6"/>
              </a:rPr>
              <a:t>nww.kml</a:t>
            </a:r>
            <a:r>
              <a:rPr lang="en-AU" sz="1050" noProof="1">
                <a:solidFill>
                  <a:srgbClr val="FF0000"/>
                </a:solidFill>
                <a:latin typeface="Calibri" panose="020F0502020204030204" pitchFamily="34" charset="0"/>
                <a:cs typeface="Calibri" panose="020F0502020204030204" pitchFamily="34" charset="0"/>
              </a:rPr>
              <a:t>*</a:t>
            </a:r>
            <a:endParaRPr lang="en-AU" sz="1050" noProof="1"/>
          </a:p>
          <a:p>
            <a:r>
              <a:rPr lang="en-AU" sz="1050" noProof="1"/>
              <a:t>				var kmlFilePromise = new WorldWind.KmlFile('data/nww/</a:t>
            </a:r>
            <a:r>
              <a:rPr lang="en-AU" sz="1050" noProof="1">
                <a:highlight>
                  <a:srgbClr val="FFFF00"/>
                </a:highlight>
              </a:rPr>
              <a:t>nww.kml</a:t>
            </a:r>
            <a:r>
              <a:rPr lang="en-AU" sz="1050" noProof="1"/>
              <a:t>’</a:t>
            </a:r>
            <a:r>
              <a:rPr lang="en-AU" sz="1050" noProof="1">
                <a:solidFill>
                  <a:srgbClr val="FF0000"/>
                </a:solidFill>
              </a:rPr>
              <a:t>**</a:t>
            </a:r>
            <a:r>
              <a:rPr lang="en-AU" sz="1050" noProof="1"/>
              <a:t>, [new WorldWind.KmlTreeVisibility('treeControls', wwd)]);</a:t>
            </a:r>
            <a:endParaRPr lang="en-AU" sz="1100" noProof="1">
              <a:latin typeface="Calibri" panose="020F0502020204030204" pitchFamily="34" charset="0"/>
              <a:cs typeface="Calibri" panose="020F0502020204030204" pitchFamily="34" charset="0"/>
            </a:endParaRPr>
          </a:p>
          <a:p>
            <a:r>
              <a:rPr lang="en-AU" sz="1100" noProof="1"/>
              <a:t>	</a:t>
            </a:r>
            <a:r>
              <a:rPr lang="en-AU" sz="1100" noProof="1">
                <a:latin typeface="Calibri" panose="020F0502020204030204" pitchFamily="34" charset="0"/>
                <a:cs typeface="Calibri" panose="020F0502020204030204" pitchFamily="34" charset="0"/>
              </a:rPr>
              <a:t>iFrame source</a:t>
            </a:r>
            <a:r>
              <a:rPr lang="en-AU" sz="1100" noProof="1"/>
              <a:t>: </a:t>
            </a:r>
            <a:r>
              <a:rPr lang="en-AU" sz="1100" noProof="1">
                <a:hlinkClick r:id="rId7"/>
              </a:rPr>
              <a:t>BBox</a:t>
            </a:r>
            <a:endParaRPr lang="en-AU" sz="1100" noProof="1"/>
          </a:p>
          <a:p>
            <a:r>
              <a:rPr lang="en-AU" sz="1100" noProof="1"/>
              <a:t>	</a:t>
            </a:r>
          </a:p>
          <a:p>
            <a:r>
              <a:rPr lang="en-AU" sz="800" noProof="1">
                <a:latin typeface="Calibri" panose="020F0502020204030204" pitchFamily="34" charset="0"/>
                <a:cs typeface="Calibri" panose="020F0502020204030204" pitchFamily="34" charset="0"/>
              </a:rPr>
              <a:t>	</a:t>
            </a:r>
            <a:r>
              <a:rPr lang="en-AU" sz="11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Click the links and view the page sources for details </a:t>
            </a:r>
          </a:p>
          <a:p>
            <a:r>
              <a:rPr lang="en-AU" sz="800" noProof="1">
                <a:latin typeface="Calibri" panose="020F0502020204030204" pitchFamily="34" charset="0"/>
                <a:cs typeface="Calibri" panose="020F0502020204030204" pitchFamily="34" charset="0"/>
              </a:rPr>
              <a:t>	</a:t>
            </a:r>
            <a:r>
              <a:rPr lang="en-AU" sz="1000" baseline="30000" noProof="1">
                <a:solidFill>
                  <a:srgbClr val="FF0000"/>
                </a:solidFill>
              </a:rPr>
              <a:t># </a:t>
            </a:r>
            <a:r>
              <a:rPr lang="en-AU" sz="800" noProof="1">
                <a:latin typeface="Calibri" panose="020F0502020204030204" pitchFamily="34" charset="0"/>
                <a:cs typeface="Calibri" panose="020F0502020204030204" pitchFamily="34" charset="0"/>
              </a:rPr>
              <a:t>It is the name of the main JS file. A *.js file must be present in that location. This file is static and needs not be edited at all.</a:t>
            </a:r>
          </a:p>
          <a:p>
            <a:r>
              <a:rPr lang="en-AU" sz="8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This file is dynamically created by a Perl CGI which is the backend of the system. The directory, ‘</a:t>
            </a:r>
            <a:r>
              <a:rPr lang="en-AU" sz="800" noProof="1"/>
              <a:t>data/nww’,</a:t>
            </a:r>
            <a:r>
              <a:rPr lang="en-AU" sz="800" noProof="1">
                <a:latin typeface="Calibri" panose="020F0502020204030204" pitchFamily="34" charset="0"/>
                <a:cs typeface="Calibri" panose="020F0502020204030204" pitchFamily="34" charset="0"/>
              </a:rPr>
              <a:t> must be writeable to ‘apache’.</a:t>
            </a: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148893"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Multiple Dates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845628" cy="1538883"/>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‘Total Cover C6’ for Layer. </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Ctrl-click 4 dates, three months apart.</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‘Australia’ for Region.</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Check/uncheck the layers to see the differences.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You can toggle layers to see progressive changes.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Super-impose two or more layers, but the topmost layer may mask others.</a:t>
            </a:r>
          </a:p>
        </p:txBody>
      </p:sp>
      <p:pic>
        <p:nvPicPr>
          <p:cNvPr id="6" name="Picture 5">
            <a:extLst>
              <a:ext uri="{FF2B5EF4-FFF2-40B4-BE49-F238E27FC236}">
                <a16:creationId xmlns:a16="http://schemas.microsoft.com/office/drawing/2014/main" id="{D87F1CB4-A3C3-4B49-8B23-6E363A830CCD}"/>
              </a:ext>
            </a:extLst>
          </p:cNvPr>
          <p:cNvPicPr>
            <a:picLocks noChangeAspect="1"/>
          </p:cNvPicPr>
          <p:nvPr/>
        </p:nvPicPr>
        <p:blipFill>
          <a:blip r:embed="rId3"/>
          <a:stretch>
            <a:fillRect/>
          </a:stretch>
        </p:blipFill>
        <p:spPr>
          <a:xfrm>
            <a:off x="7399766" y="1146594"/>
            <a:ext cx="3106246" cy="2263520"/>
          </a:xfrm>
          <a:prstGeom prst="rect">
            <a:avLst/>
          </a:prstGeom>
          <a:ln w="3175">
            <a:solidFill>
              <a:schemeClr val="tx1"/>
            </a:solidFill>
          </a:ln>
        </p:spPr>
      </p:pic>
      <p:pic>
        <p:nvPicPr>
          <p:cNvPr id="9" name="Picture 8">
            <a:extLst>
              <a:ext uri="{FF2B5EF4-FFF2-40B4-BE49-F238E27FC236}">
                <a16:creationId xmlns:a16="http://schemas.microsoft.com/office/drawing/2014/main" id="{64886BA6-0433-4D0F-B9A7-55C7E63E1CED}"/>
              </a:ext>
            </a:extLst>
          </p:cNvPr>
          <p:cNvPicPr>
            <a:picLocks noChangeAspect="1"/>
          </p:cNvPicPr>
          <p:nvPr/>
        </p:nvPicPr>
        <p:blipFill>
          <a:blip r:embed="rId4"/>
          <a:stretch>
            <a:fillRect/>
          </a:stretch>
        </p:blipFill>
        <p:spPr>
          <a:xfrm>
            <a:off x="197180" y="4066248"/>
            <a:ext cx="2839925" cy="1915510"/>
          </a:xfrm>
          <a:prstGeom prst="rect">
            <a:avLst/>
          </a:prstGeom>
        </p:spPr>
      </p:pic>
      <p:pic>
        <p:nvPicPr>
          <p:cNvPr id="11" name="Picture 10">
            <a:extLst>
              <a:ext uri="{FF2B5EF4-FFF2-40B4-BE49-F238E27FC236}">
                <a16:creationId xmlns:a16="http://schemas.microsoft.com/office/drawing/2014/main" id="{69B7A060-43C7-4873-8E64-791EC7D1A395}"/>
              </a:ext>
            </a:extLst>
          </p:cNvPr>
          <p:cNvPicPr>
            <a:picLocks noChangeAspect="1"/>
          </p:cNvPicPr>
          <p:nvPr/>
        </p:nvPicPr>
        <p:blipFill>
          <a:blip r:embed="rId5"/>
          <a:stretch>
            <a:fillRect/>
          </a:stretch>
        </p:blipFill>
        <p:spPr>
          <a:xfrm>
            <a:off x="3071010" y="4066248"/>
            <a:ext cx="1909206" cy="1921367"/>
          </a:xfrm>
          <a:prstGeom prst="rect">
            <a:avLst/>
          </a:prstGeom>
        </p:spPr>
      </p:pic>
      <p:pic>
        <p:nvPicPr>
          <p:cNvPr id="12" name="Picture 11">
            <a:extLst>
              <a:ext uri="{FF2B5EF4-FFF2-40B4-BE49-F238E27FC236}">
                <a16:creationId xmlns:a16="http://schemas.microsoft.com/office/drawing/2014/main" id="{C3E17CE1-5496-4C74-B370-96E244E0E2DF}"/>
              </a:ext>
            </a:extLst>
          </p:cNvPr>
          <p:cNvPicPr>
            <a:picLocks noChangeAspect="1"/>
          </p:cNvPicPr>
          <p:nvPr/>
        </p:nvPicPr>
        <p:blipFill>
          <a:blip r:embed="rId6"/>
          <a:stretch>
            <a:fillRect/>
          </a:stretch>
        </p:blipFill>
        <p:spPr>
          <a:xfrm>
            <a:off x="5022272" y="4066248"/>
            <a:ext cx="1901040" cy="1895015"/>
          </a:xfrm>
          <a:prstGeom prst="rect">
            <a:avLst/>
          </a:prstGeom>
        </p:spPr>
      </p:pic>
      <p:pic>
        <p:nvPicPr>
          <p:cNvPr id="20" name="Picture 19">
            <a:extLst>
              <a:ext uri="{FF2B5EF4-FFF2-40B4-BE49-F238E27FC236}">
                <a16:creationId xmlns:a16="http://schemas.microsoft.com/office/drawing/2014/main" id="{40C7B167-3432-41BD-B396-6CD4DA135F23}"/>
              </a:ext>
            </a:extLst>
          </p:cNvPr>
          <p:cNvPicPr>
            <a:picLocks noChangeAspect="1"/>
          </p:cNvPicPr>
          <p:nvPr/>
        </p:nvPicPr>
        <p:blipFill>
          <a:blip r:embed="rId7"/>
          <a:stretch>
            <a:fillRect/>
          </a:stretch>
        </p:blipFill>
        <p:spPr>
          <a:xfrm>
            <a:off x="6973540" y="4066247"/>
            <a:ext cx="1892878" cy="1895887"/>
          </a:xfrm>
          <a:prstGeom prst="rect">
            <a:avLst/>
          </a:prstGeom>
        </p:spPr>
      </p:pic>
      <p:pic>
        <p:nvPicPr>
          <p:cNvPr id="21" name="Picture 20">
            <a:extLst>
              <a:ext uri="{FF2B5EF4-FFF2-40B4-BE49-F238E27FC236}">
                <a16:creationId xmlns:a16="http://schemas.microsoft.com/office/drawing/2014/main" id="{4FCBC7AC-41FC-448A-83BA-08C363BD083B}"/>
              </a:ext>
            </a:extLst>
          </p:cNvPr>
          <p:cNvPicPr>
            <a:picLocks noChangeAspect="1"/>
          </p:cNvPicPr>
          <p:nvPr/>
        </p:nvPicPr>
        <p:blipFill>
          <a:blip r:embed="rId8"/>
          <a:stretch>
            <a:fillRect/>
          </a:stretch>
        </p:blipFill>
        <p:spPr>
          <a:xfrm>
            <a:off x="8908475" y="4066247"/>
            <a:ext cx="1879454" cy="1885430"/>
          </a:xfrm>
          <a:prstGeom prst="rect">
            <a:avLst/>
          </a:prstGeom>
        </p:spPr>
      </p:pic>
    </p:spTree>
    <p:custDataLst>
      <p:tags r:id="rId1"/>
    </p:custDataLst>
    <p:extLst>
      <p:ext uri="{BB962C8B-B14F-4D97-AF65-F5344CB8AC3E}">
        <p14:creationId xmlns:p14="http://schemas.microsoft.com/office/powerpoint/2010/main" val="325292240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Web Wrapper</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272472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Web Wrapper: </a:t>
            </a:r>
            <a:r>
              <a:rPr lang="en-US" noProof="1">
                <a:latin typeface="Calibri" panose="020F0502020204030204" pitchFamily="34" charset="0"/>
                <a:cs typeface="Calibri" panose="020F0502020204030204" pitchFamily="34" charset="0"/>
                <a:hlinkClick r:id="rId3"/>
              </a:rPr>
              <a:t>GSKY-NWW</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7437665" cy="892552"/>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Salient features and code are explained below. The rest are plain HTML.</a:t>
            </a:r>
          </a:p>
          <a:p>
            <a:pPr algn="l"/>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GEOGLAM layers are hard coded in this HTML page. Selecting one inserts its data acquisition dates hard coded in ‘</a:t>
            </a:r>
            <a:r>
              <a:rPr lang="en-US" sz="1000" dirty="0">
                <a:latin typeface="Calibri" panose="020F0502020204030204" pitchFamily="34" charset="0"/>
                <a:cs typeface="Calibri" panose="020F0502020204030204" pitchFamily="34" charset="0"/>
                <a:hlinkClick r:id="rId4"/>
              </a:rPr>
              <a:t>nww_kml_ajax.js</a:t>
            </a:r>
            <a:r>
              <a:rPr lang="en-US" sz="1000" dirty="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Several geographic regions are hard coded. Selecting one inserts its bounding box coordinates hard coded in the above JS file.</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wrapper is both desktop and mobile friendly. When opened on mobile, it is redirected to a different version of the page.</a:t>
            </a:r>
          </a:p>
        </p:txBody>
      </p:sp>
      <p:sp>
        <p:nvSpPr>
          <p:cNvPr id="5" name="Rectangle 4">
            <a:extLst>
              <a:ext uri="{FF2B5EF4-FFF2-40B4-BE49-F238E27FC236}">
                <a16:creationId xmlns:a16="http://schemas.microsoft.com/office/drawing/2014/main" id="{10B395D0-B291-4102-91F2-C88A3E383ADA}"/>
              </a:ext>
            </a:extLst>
          </p:cNvPr>
          <p:cNvSpPr/>
          <p:nvPr/>
        </p:nvSpPr>
        <p:spPr>
          <a:xfrm>
            <a:off x="1200150" y="2807336"/>
            <a:ext cx="5159829" cy="923330"/>
          </a:xfrm>
          <a:prstGeom prst="rect">
            <a:avLst/>
          </a:prstGeom>
        </p:spPr>
        <p:txBody>
          <a:bodyPr wrap="square">
            <a:spAutoFit/>
          </a:bodyPr>
          <a:lstStyle/>
          <a:p>
            <a:r>
              <a:rPr lang="en-AU" sz="900" noProof="1">
                <a:latin typeface="Calibri" panose="020F0502020204030204" pitchFamily="34" charset="0"/>
                <a:cs typeface="Calibri" panose="020F0502020204030204" pitchFamily="34" charset="0"/>
              </a:rPr>
              <a:t>&lt;script&gt;</a:t>
            </a:r>
          </a:p>
          <a:p>
            <a:pPr lvl="1"/>
            <a:r>
              <a:rPr lang="en-AU" sz="900" noProof="1">
                <a:latin typeface="Calibri" panose="020F0502020204030204" pitchFamily="34" charset="0"/>
                <a:cs typeface="Calibri" panose="020F0502020204030204" pitchFamily="34" charset="0"/>
              </a:rPr>
              <a:t>var url = document.location.href;</a:t>
            </a:r>
          </a:p>
          <a:p>
            <a:pPr lvl="1"/>
            <a:r>
              <a:rPr lang="en-AU" sz="900" noProof="1">
                <a:latin typeface="Calibri" panose="020F0502020204030204" pitchFamily="34" charset="0"/>
                <a:cs typeface="Calibri" panose="020F0502020204030204" pitchFamily="34" charset="0"/>
              </a:rPr>
              <a:t>if(url.indexOf('index.html') &gt;= 0) url = url.replace('index.html','m_geoglam_wrapper_kml.html');</a:t>
            </a:r>
          </a:p>
          <a:p>
            <a:pPr lvl="1"/>
            <a:r>
              <a:rPr lang="en-AU" sz="900" noProof="1">
                <a:latin typeface="Calibri" panose="020F0502020204030204" pitchFamily="34" charset="0"/>
                <a:cs typeface="Calibri" panose="020F0502020204030204" pitchFamily="34" charset="0"/>
              </a:rPr>
              <a:t>else url = '</a:t>
            </a:r>
            <a:r>
              <a:rPr lang="en-AU" sz="900" noProof="1">
                <a:solidFill>
                  <a:srgbClr val="00B0F0"/>
                </a:solidFill>
                <a:latin typeface="Calibri" panose="020F0502020204030204" pitchFamily="34" charset="0"/>
                <a:cs typeface="Calibri" panose="020F0502020204030204" pitchFamily="34" charset="0"/>
              </a:rPr>
              <a:t>m_geoglam_wrapper_kml.html</a:t>
            </a:r>
            <a:r>
              <a:rPr lang="en-AU" sz="900" noProof="1">
                <a:latin typeface="Calibri" panose="020F0502020204030204" pitchFamily="34" charset="0"/>
                <a:cs typeface="Calibri" panose="020F0502020204030204" pitchFamily="34" charset="0"/>
              </a:rPr>
              <a:t>';</a:t>
            </a:r>
          </a:p>
          <a:p>
            <a:pPr lvl="1"/>
            <a:r>
              <a:rPr lang="en-AU" sz="900" noProof="1">
                <a:latin typeface="Calibri" panose="020F0502020204030204" pitchFamily="34" charset="0"/>
                <a:cs typeface="Calibri" panose="020F0502020204030204" pitchFamily="34" charset="0"/>
              </a:rPr>
              <a:t>(function(a,b){if(/(android …||window.opera,url);</a:t>
            </a:r>
          </a:p>
          <a:p>
            <a:r>
              <a:rPr lang="en-AU" sz="900" noProof="1">
                <a:latin typeface="Calibri" panose="020F0502020204030204" pitchFamily="34" charset="0"/>
                <a:cs typeface="Calibri" panose="020F0502020204030204" pitchFamily="34" charset="0"/>
              </a:rPr>
              <a:t>&lt;/script&gt;</a:t>
            </a:r>
          </a:p>
        </p:txBody>
      </p:sp>
      <p:sp>
        <p:nvSpPr>
          <p:cNvPr id="6" name="TextBox 5">
            <a:extLst>
              <a:ext uri="{FF2B5EF4-FFF2-40B4-BE49-F238E27FC236}">
                <a16:creationId xmlns:a16="http://schemas.microsoft.com/office/drawing/2014/main" id="{31AE0A3D-00CE-467B-8A02-1057BF7C8EAF}"/>
              </a:ext>
            </a:extLst>
          </p:cNvPr>
          <p:cNvSpPr txBox="1"/>
          <p:nvPr/>
        </p:nvSpPr>
        <p:spPr>
          <a:xfrm>
            <a:off x="1077686" y="2604403"/>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Mobile detection</a:t>
            </a:r>
            <a:endParaRPr lang="en-AU" sz="11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CFB935-BE06-42B5-81F4-B8B6D79F8767}"/>
              </a:ext>
            </a:extLst>
          </p:cNvPr>
          <p:cNvSpPr txBox="1"/>
          <p:nvPr/>
        </p:nvSpPr>
        <p:spPr>
          <a:xfrm>
            <a:off x="1085853" y="3763734"/>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World Wind View Pane</a:t>
            </a:r>
            <a:endParaRPr lang="en-AU" sz="11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BD45AB8-C00C-4C0D-8234-AB9C003B37DE}"/>
              </a:ext>
            </a:extLst>
          </p:cNvPr>
          <p:cNvSpPr txBox="1"/>
          <p:nvPr/>
        </p:nvSpPr>
        <p:spPr>
          <a:xfrm>
            <a:off x="1200150" y="4025344"/>
            <a:ext cx="3028953"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id="NWW" src "</a:t>
            </a:r>
            <a:r>
              <a:rPr lang="en-AU" sz="900" dirty="0">
                <a:latin typeface="Calibri" panose="020F0502020204030204" pitchFamily="34" charset="0"/>
                <a:cs typeface="Calibri" panose="020F0502020204030204" pitchFamily="34" charset="0"/>
                <a:hlinkClick r:id="rId5"/>
              </a:rPr>
              <a:t>nww_kml.html</a:t>
            </a:r>
            <a:r>
              <a:rPr lang="en-AU" sz="900" noProof="1">
                <a:latin typeface="Calibri" panose="020F0502020204030204" pitchFamily="34" charset="0"/>
                <a:cs typeface="Calibri" panose="020F0502020204030204" pitchFamily="34" charset="0"/>
              </a:rPr>
              <a:t>"&gt;&lt;/iframe&gt;</a:t>
            </a:r>
          </a:p>
        </p:txBody>
      </p:sp>
      <p:sp>
        <p:nvSpPr>
          <p:cNvPr id="11" name="TextBox 10">
            <a:extLst>
              <a:ext uri="{FF2B5EF4-FFF2-40B4-BE49-F238E27FC236}">
                <a16:creationId xmlns:a16="http://schemas.microsoft.com/office/drawing/2014/main" id="{F9D9E9E9-0767-4421-9B6D-FB8CA1F20AC5}"/>
              </a:ext>
            </a:extLst>
          </p:cNvPr>
          <p:cNvSpPr txBox="1"/>
          <p:nvPr/>
        </p:nvSpPr>
        <p:spPr>
          <a:xfrm>
            <a:off x="1085853" y="5145454"/>
            <a:ext cx="7429496" cy="1061829"/>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will create a dynamic KML file to show the layers on a map in World Wind. A static HTML file, </a:t>
            </a:r>
            <a:r>
              <a:rPr lang="en-US" sz="1100" dirty="0">
                <a:latin typeface="Calibri" panose="020F0502020204030204" pitchFamily="34" charset="0"/>
                <a:cs typeface="Calibri" panose="020F0502020204030204" pitchFamily="34" charset="0"/>
                <a:hlinkClick r:id="rId5"/>
              </a:rPr>
              <a:t>nww_kml.html</a:t>
            </a:r>
            <a:r>
              <a:rPr lang="en-US" sz="1100" dirty="0">
                <a:latin typeface="Calibri" panose="020F0502020204030204" pitchFamily="34" charset="0"/>
                <a:cs typeface="Calibri" panose="020F0502020204030204" pitchFamily="34" charset="0"/>
              </a:rPr>
              <a:t>, will call this </a:t>
            </a:r>
            <a:r>
              <a:rPr lang="en-US" sz="1100" dirty="0">
                <a:latin typeface="Calibri" panose="020F0502020204030204" pitchFamily="34" charset="0"/>
                <a:cs typeface="Calibri" panose="020F0502020204030204" pitchFamily="34" charset="0"/>
                <a:hlinkClick r:id="rId6"/>
              </a:rPr>
              <a:t>KML</a:t>
            </a:r>
            <a:r>
              <a:rPr lang="en-US" sz="1100" dirty="0">
                <a:latin typeface="Calibri" panose="020F0502020204030204" pitchFamily="34" charset="0"/>
                <a:cs typeface="Calibri" panose="020F0502020204030204" pitchFamily="34" charset="0"/>
              </a:rPr>
              <a:t> through a </a:t>
            </a:r>
            <a:r>
              <a:rPr lang="en-US" sz="1100" dirty="0">
                <a:latin typeface="Calibri" panose="020F0502020204030204" pitchFamily="34" charset="0"/>
                <a:cs typeface="Calibri" panose="020F0502020204030204" pitchFamily="34" charset="0"/>
                <a:hlinkClick r:id="rId7"/>
              </a:rPr>
              <a:t>JS</a:t>
            </a:r>
            <a:r>
              <a:rPr lang="en-US" sz="1100" dirty="0">
                <a:latin typeface="Calibri" panose="020F0502020204030204" pitchFamily="34" charset="0"/>
                <a:cs typeface="Calibri" panose="020F0502020204030204" pitchFamily="34" charset="0"/>
              </a:rPr>
              <a:t>. </a:t>
            </a:r>
          </a:p>
          <a:p>
            <a:endParaRPr lang="en-US" sz="1100" dirty="0">
              <a:latin typeface="Calibri" panose="020F0502020204030204" pitchFamily="34" charset="0"/>
              <a:cs typeface="Calibri" panose="020F0502020204030204" pitchFamily="34" charset="0"/>
            </a:endParaRPr>
          </a:p>
          <a:p>
            <a:pPr algn="just"/>
            <a:r>
              <a:rPr lang="en-US" sz="1000" b="1" dirty="0">
                <a:latin typeface="Calibri" panose="020F0502020204030204" pitchFamily="34" charset="0"/>
                <a:cs typeface="Calibri" panose="020F0502020204030204" pitchFamily="34" charset="0"/>
              </a:rPr>
              <a:t>Note:</a:t>
            </a:r>
            <a:r>
              <a:rPr lang="en-US" sz="1000" dirty="0">
                <a:latin typeface="Calibri" panose="020F0502020204030204" pitchFamily="34" charset="0"/>
                <a:cs typeface="Calibri" panose="020F0502020204030204" pitchFamily="34" charset="0"/>
              </a:rPr>
              <a:t> Currently the JS, KML and HTML files are named as ‘/nww_kml.js’, ‘data/</a:t>
            </a:r>
            <a:r>
              <a:rPr lang="en-US" sz="1000" dirty="0" err="1">
                <a:latin typeface="Calibri" panose="020F0502020204030204" pitchFamily="34" charset="0"/>
                <a:cs typeface="Calibri" panose="020F0502020204030204" pitchFamily="34" charset="0"/>
              </a:rPr>
              <a:t>nww</a:t>
            </a:r>
            <a:r>
              <a:rPr lang="en-US" sz="1000" dirty="0">
                <a:latin typeface="Calibri" panose="020F0502020204030204" pitchFamily="34" charset="0"/>
                <a:cs typeface="Calibri" panose="020F0502020204030204" pitchFamily="34" charset="0"/>
              </a:rPr>
              <a:t>/</a:t>
            </a:r>
            <a:r>
              <a:rPr lang="en-US" sz="1000" dirty="0" err="1">
                <a:latin typeface="Calibri" panose="020F0502020204030204" pitchFamily="34" charset="0"/>
                <a:cs typeface="Calibri" panose="020F0502020204030204" pitchFamily="34" charset="0"/>
              </a:rPr>
              <a:t>nww.kml</a:t>
            </a:r>
            <a:r>
              <a:rPr lang="en-US" sz="1000" dirty="0">
                <a:latin typeface="Calibri" panose="020F0502020204030204" pitchFamily="34" charset="0"/>
                <a:cs typeface="Calibri" panose="020F0502020204030204" pitchFamily="34" charset="0"/>
              </a:rPr>
              <a:t>’  and ‘/nww_kml.html’, respectively. It is required to name them dynamically so that two or more simultaneous users will not overwrite each other’s files. A  session cookie to track the user and name these files will be implemented.</a:t>
            </a:r>
            <a:endParaRPr lang="en-AU" sz="11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A79445B-DCBE-4757-9B0F-FFC9950362CE}"/>
              </a:ext>
            </a:extLst>
          </p:cNvPr>
          <p:cNvSpPr txBox="1"/>
          <p:nvPr/>
        </p:nvSpPr>
        <p:spPr>
          <a:xfrm>
            <a:off x="1085853" y="4320099"/>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Interactive World Map</a:t>
            </a:r>
            <a:endParaRPr lang="en-AU" sz="11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983485C-C717-48BB-BCD2-4263B373E13F}"/>
              </a:ext>
            </a:extLst>
          </p:cNvPr>
          <p:cNvSpPr txBox="1"/>
          <p:nvPr/>
        </p:nvSpPr>
        <p:spPr>
          <a:xfrm>
            <a:off x="1200150" y="4581709"/>
            <a:ext cx="3143250"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id="BBox_finder" src="</a:t>
            </a:r>
            <a:r>
              <a:rPr lang="en-AU" sz="900" noProof="1">
                <a:latin typeface="Calibri" panose="020F0502020204030204" pitchFamily="34" charset="0"/>
                <a:cs typeface="Calibri" panose="020F0502020204030204" pitchFamily="34" charset="0"/>
                <a:hlinkClick r:id="rId8"/>
              </a:rPr>
              <a:t>BBox/?uid=12345</a:t>
            </a:r>
            <a:r>
              <a:rPr lang="en-AU" sz="900" noProof="1">
                <a:latin typeface="Calibri" panose="020F0502020204030204" pitchFamily="34" charset="0"/>
                <a:cs typeface="Calibri" panose="020F0502020204030204" pitchFamily="34" charset="0"/>
              </a:rPr>
              <a:t>"&gt;&lt;/iframe&gt;</a:t>
            </a:r>
          </a:p>
        </p:txBody>
      </p:sp>
    </p:spTree>
    <p:custDataLst>
      <p:tags r:id="rId1"/>
    </p:custDataLst>
    <p:extLst>
      <p:ext uri="{BB962C8B-B14F-4D97-AF65-F5344CB8AC3E}">
        <p14:creationId xmlns:p14="http://schemas.microsoft.com/office/powerpoint/2010/main" val="27327599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JavaScripts</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4049442"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AJAX and Navigation JS: </a:t>
            </a:r>
            <a:r>
              <a:rPr lang="en-US" dirty="0">
                <a:latin typeface="Calibri" panose="020F0502020204030204" pitchFamily="34" charset="0"/>
                <a:cs typeface="Calibri" panose="020F0502020204030204" pitchFamily="34" charset="0"/>
                <a:hlinkClick r:id="rId3"/>
              </a:rPr>
              <a:t>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8181957" cy="110799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This JS file contains the AJAX and other navigation functions.</a:t>
            </a:r>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p>
          <a:p>
            <a:r>
              <a:rPr lang="en-US" sz="1100" dirty="0">
                <a:latin typeface="Calibri" panose="020F0502020204030204" pitchFamily="34" charset="0"/>
                <a:cs typeface="Calibri" panose="020F0502020204030204" pitchFamily="34" charset="0"/>
              </a:rPr>
              <a:t>The following are hard coded within this JS file:</a:t>
            </a:r>
          </a:p>
          <a:p>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data acquisition dates for the GEOGLAM layers. </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coordinates for the geographical regions that are hard coded in the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key/value pairs for the overlays.</a:t>
            </a:r>
          </a:p>
        </p:txBody>
      </p:sp>
      <p:sp>
        <p:nvSpPr>
          <p:cNvPr id="10" name="TextBox 9">
            <a:extLst>
              <a:ext uri="{FF2B5EF4-FFF2-40B4-BE49-F238E27FC236}">
                <a16:creationId xmlns:a16="http://schemas.microsoft.com/office/drawing/2014/main" id="{0BBBA686-1A4E-41F3-BD40-88FBBC96FC9A}"/>
              </a:ext>
            </a:extLst>
          </p:cNvPr>
          <p:cNvSpPr txBox="1"/>
          <p:nvPr/>
        </p:nvSpPr>
        <p:spPr>
          <a:xfrm>
            <a:off x="1012371" y="5943600"/>
            <a:ext cx="6229350" cy="261610"/>
          </a:xfrm>
          <a:prstGeom prst="rect">
            <a:avLst/>
          </a:prstGeom>
          <a:noFill/>
        </p:spPr>
        <p:txBody>
          <a:bodyPr wrap="square" rtlCol="0">
            <a:spAutoFit/>
          </a:bodyPr>
          <a:lstStyle/>
          <a:p>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r>
              <a:rPr lang="en-US" sz="900" dirty="0">
                <a:latin typeface="Calibri" panose="020F0502020204030204" pitchFamily="34" charset="0"/>
                <a:cs typeface="Calibri" panose="020F0502020204030204" pitchFamily="34" charset="0"/>
              </a:rPr>
              <a:t>There are more functions than what are absolutely necessary. They must be cleaned out.</a:t>
            </a:r>
            <a:endParaRPr lang="en-AU" sz="1100"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E164DB19-96E1-4A00-AC46-09C80B7E736E}"/>
              </a:ext>
            </a:extLst>
          </p:cNvPr>
          <p:cNvSpPr/>
          <p:nvPr/>
        </p:nvSpPr>
        <p:spPr>
          <a:xfrm>
            <a:off x="663187" y="2718299"/>
            <a:ext cx="340978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NASA World Wind JS: </a:t>
            </a:r>
            <a:r>
              <a:rPr lang="en-AU" noProof="1">
                <a:hlinkClick r:id="rId4"/>
              </a:rPr>
              <a:t>nww_kml.js</a:t>
            </a:r>
            <a:r>
              <a:rPr lang="en-US" dirty="0">
                <a:latin typeface="Calibri" panose="020F0502020204030204" pitchFamily="34" charset="0"/>
                <a:cs typeface="Calibri" panose="020F0502020204030204" pitchFamily="34" charset="0"/>
              </a:rPr>
              <a:t> </a:t>
            </a:r>
            <a:endParaRPr lang="en-US"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EEB2BBE-2932-4B99-982D-695C8B647A34}"/>
              </a:ext>
            </a:extLst>
          </p:cNvPr>
          <p:cNvSpPr txBox="1"/>
          <p:nvPr/>
        </p:nvSpPr>
        <p:spPr>
          <a:xfrm>
            <a:off x="791935" y="3151414"/>
            <a:ext cx="7298872" cy="738664"/>
          </a:xfrm>
          <a:prstGeom prst="rect">
            <a:avLst/>
          </a:prstGeom>
          <a:noFill/>
        </p:spPr>
        <p:txBody>
          <a:bodyPr wrap="square" rtlCol="0">
            <a:spAutoFit/>
          </a:bodyPr>
          <a:lstStyle/>
          <a:p>
            <a:pPr algn="l"/>
            <a:r>
              <a:rPr lang="en-AU" sz="1100" noProof="1">
                <a:latin typeface="Calibri" panose="020F0502020204030204" pitchFamily="34" charset="0"/>
                <a:cs typeface="Calibri" panose="020F0502020204030204" pitchFamily="34" charset="0"/>
              </a:rPr>
              <a:t>This file is a modified version of </a:t>
            </a:r>
            <a:r>
              <a:rPr lang="en-AU" sz="1100" noProof="1">
                <a:latin typeface="Calibri" panose="020F0502020204030204" pitchFamily="34" charset="0"/>
                <a:cs typeface="Calibri" panose="020F0502020204030204" pitchFamily="34" charset="0"/>
                <a:hlinkClick r:id="rId5"/>
              </a:rPr>
              <a:t>KML.js</a:t>
            </a:r>
            <a:r>
              <a:rPr lang="en-AU" sz="1100" noProof="1">
                <a:latin typeface="Calibri" panose="020F0502020204030204" pitchFamily="34" charset="0"/>
                <a:cs typeface="Calibri" panose="020F0502020204030204" pitchFamily="34" charset="0"/>
              </a:rPr>
              <a:t> provided by NASA. It must reside in the same directory with the other JS files.</a:t>
            </a:r>
          </a:p>
          <a:p>
            <a:pPr algn="l"/>
            <a:endParaRPr lang="en-AU" sz="1100" noProof="1">
              <a:latin typeface="Calibri" panose="020F0502020204030204" pitchFamily="34" charset="0"/>
              <a:cs typeface="Calibri" panose="020F0502020204030204" pitchFamily="34" charset="0"/>
            </a:endParaRPr>
          </a:p>
          <a:p>
            <a:pPr algn="l"/>
            <a:r>
              <a:rPr lang="en-AU" sz="1100" noProof="1">
                <a:latin typeface="Calibri" panose="020F0502020204030204" pitchFamily="34" charset="0"/>
                <a:cs typeface="Calibri" panose="020F0502020204030204" pitchFamily="34" charset="0"/>
              </a:rPr>
              <a:t>The following is the only change in this JS:</a:t>
            </a:r>
          </a:p>
          <a:p>
            <a:r>
              <a:rPr lang="en-AU" sz="900" noProof="1">
                <a:latin typeface="Calibri" panose="020F0502020204030204" pitchFamily="34" charset="0"/>
                <a:cs typeface="Calibri" panose="020F0502020204030204" pitchFamily="34" charset="0"/>
              </a:rPr>
              <a:t>	var kmlFilePromise = new WorldWind.KmlFile('</a:t>
            </a:r>
            <a:r>
              <a:rPr lang="en-AU" sz="900" noProof="1">
                <a:highlight>
                  <a:srgbClr val="FFFF00"/>
                </a:highlight>
                <a:latin typeface="Calibri" panose="020F0502020204030204" pitchFamily="34" charset="0"/>
                <a:cs typeface="Calibri" panose="020F0502020204030204" pitchFamily="34" charset="0"/>
              </a:rPr>
              <a:t>data/nww/nww.kml</a:t>
            </a:r>
            <a:r>
              <a:rPr lang="en-AU" sz="900" noProof="1">
                <a:latin typeface="Calibri" panose="020F0502020204030204" pitchFamily="34" charset="0"/>
                <a:cs typeface="Calibri" panose="020F0502020204030204" pitchFamily="34" charset="0"/>
              </a:rPr>
              <a:t>', [new WorldWind.KmlTreeVisibility('treeControls', wwd)]);</a:t>
            </a:r>
            <a:endParaRPr lang="en-AU" sz="110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3706825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3844066"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Dynamic KML File: </a:t>
            </a:r>
            <a:r>
              <a:rPr lang="en-AU" dirty="0">
                <a:latin typeface="Calibri" panose="020F0502020204030204" pitchFamily="34" charset="0"/>
                <a:cs typeface="Calibri" panose="020F0502020204030204" pitchFamily="34" charset="0"/>
                <a:hlinkClick r:id="rId3"/>
              </a:rPr>
              <a:t>data/</a:t>
            </a:r>
            <a:r>
              <a:rPr lang="en-AU" dirty="0" err="1">
                <a:latin typeface="Calibri" panose="020F0502020204030204" pitchFamily="34" charset="0"/>
                <a:cs typeface="Calibri" panose="020F0502020204030204" pitchFamily="34" charset="0"/>
                <a:hlinkClick r:id="rId3"/>
              </a:rPr>
              <a:t>nww</a:t>
            </a:r>
            <a:r>
              <a:rPr lang="en-AU" dirty="0">
                <a:latin typeface="Calibri" panose="020F0502020204030204" pitchFamily="34" charset="0"/>
                <a:cs typeface="Calibri" panose="020F0502020204030204" pitchFamily="34" charset="0"/>
                <a:hlinkClick r:id="rId3"/>
              </a:rPr>
              <a:t>/</a:t>
            </a:r>
            <a:r>
              <a:rPr lang="en-AU" dirty="0" err="1">
                <a:latin typeface="Calibri" panose="020F0502020204030204" pitchFamily="34" charset="0"/>
                <a:cs typeface="Calibri" panose="020F0502020204030204" pitchFamily="34" charset="0"/>
                <a:hlinkClick r:id="rId3"/>
              </a:rPr>
              <a:t>nww.kml</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815608"/>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the user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900" noProof="1">
                <a:highlight>
                  <a:srgbClr val="FFFF00"/>
                </a:highlight>
                <a:latin typeface="Calibri" panose="020F0502020204030204" pitchFamily="34" charset="0"/>
                <a:cs typeface="Calibri" panose="020F0502020204030204" pitchFamily="34" charset="0"/>
              </a:rPr>
              <a:t>drwxrwxrwx</a:t>
            </a:r>
            <a:r>
              <a:rPr lang="en-US" sz="900" noProof="1">
                <a:latin typeface="Calibri" panose="020F0502020204030204" pitchFamily="34" charset="0"/>
                <a:cs typeface="Calibri" panose="020F0502020204030204" pitchFamily="34" charset="0"/>
              </a:rPr>
              <a:t>. 2 avs900 z00      34 Jun 24 10:22 .</a:t>
            </a:r>
          </a:p>
          <a:p>
            <a:pPr lvl="1"/>
            <a:r>
              <a:rPr lang="en-US" sz="900" noProof="1">
                <a:latin typeface="Calibri" panose="020F0502020204030204" pitchFamily="34" charset="0"/>
                <a:cs typeface="Calibri" panose="020F0502020204030204" pitchFamily="34" charset="0"/>
              </a:rPr>
              <a:t>-rw-r--r--. 1 apache </a:t>
            </a:r>
            <a:r>
              <a:rPr lang="en-US" sz="900" noProof="1">
                <a:highlight>
                  <a:srgbClr val="FFFF00"/>
                </a:highlight>
                <a:latin typeface="Calibri" panose="020F0502020204030204" pitchFamily="34" charset="0"/>
                <a:cs typeface="Calibri" panose="020F0502020204030204" pitchFamily="34" charset="0"/>
              </a:rPr>
              <a:t>apache</a:t>
            </a:r>
            <a:r>
              <a:rPr lang="en-US" sz="900" noProof="1">
                <a:latin typeface="Calibri" panose="020F0502020204030204" pitchFamily="34" charset="0"/>
                <a:cs typeface="Calibri" panose="020F0502020204030204" pitchFamily="34" charset="0"/>
              </a:rPr>
              <a:t> 504K Jun 24 11:38 nww.kml</a:t>
            </a:r>
            <a:endParaRPr lang="en-US" sz="1100" noProof="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2310493"/>
            <a:ext cx="8033657"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    &lt;name&gt;______Layers_______&lt;/name&gt;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frac_cover&amp;amp;STYLES=default&amp;amp;TRANSPARENT=TRUE&amp;amp;FORMAT=image/png&amp;amp;BBOX=135.703125,-29.840644,138.339844,-26.745610&amp;amp;</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&lt;north&gt;-26.745610&lt;/north&gt;</a:t>
            </a:r>
          </a:p>
          <a:p>
            <a:r>
              <a:rPr lang="en-AU" sz="800" noProof="1">
                <a:latin typeface="Calibri" panose="020F0502020204030204" pitchFamily="34" charset="0"/>
                <a:cs typeface="Calibri" panose="020F0502020204030204" pitchFamily="34" charset="0"/>
              </a:rPr>
              <a:t>        &lt;south&gt;-29.840644&lt;/south&gt;</a:t>
            </a:r>
          </a:p>
          <a:p>
            <a:r>
              <a:rPr lang="en-AU" sz="800" noProof="1">
                <a:latin typeface="Calibri" panose="020F0502020204030204" pitchFamily="34" charset="0"/>
                <a:cs typeface="Calibri" panose="020F0502020204030204" pitchFamily="34" charset="0"/>
              </a:rPr>
              <a:t>        &lt;east&gt;138.339844&lt;/east&gt;</a:t>
            </a:r>
          </a:p>
          <a:p>
            <a:r>
              <a:rPr lang="en-AU" sz="800" noProof="1">
                <a:latin typeface="Calibri" panose="020F0502020204030204" pitchFamily="34" charset="0"/>
                <a:cs typeface="Calibri" panose="020F0502020204030204" pitchFamily="34" charset="0"/>
              </a:rPr>
              <a:t>        &lt;west&gt;135.703125&lt;/west&gt;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&lt;GroundOverlay&gt;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&lt;/GroundOverlay&gt;</a:t>
            </a:r>
            <a:endParaRPr lang="en-US" sz="800" noProof="1">
              <a:latin typeface="Calibri" panose="020F0502020204030204" pitchFamily="34" charset="0"/>
              <a:cs typeface="Calibri" panose="020F0502020204030204" pitchFamily="34" charset="0"/>
            </a:endParaRPr>
          </a:p>
          <a:p>
            <a:r>
              <a:rPr lang="en-US" sz="800" b="1" noProof="1">
                <a:latin typeface="Calibri" panose="020F0502020204030204" pitchFamily="34" charset="0"/>
                <a:cs typeface="Calibri" panose="020F0502020204030204" pitchFamily="34" charset="0"/>
              </a:rPr>
              <a:t>C</a:t>
            </a:r>
            <a:r>
              <a:rPr lang="en-AU" sz="800" b="1" noProof="1">
                <a:latin typeface="Calibri" panose="020F0502020204030204" pitchFamily="34" charset="0"/>
                <a:cs typeface="Calibri" panose="020F0502020204030204" pitchFamily="34" charset="0"/>
              </a:rPr>
              <a:t>ontd…</a:t>
            </a: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350788"/>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54690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652693"/>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78349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6" y="316739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337167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414334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426580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3992335" y="4727006"/>
            <a:ext cx="35106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and Overlay layers</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3380014" y="484946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3992335" y="546041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3380014" y="558287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78642A-BC05-4898-A3BC-7A55CD5E087B}"/>
              </a:ext>
            </a:extLst>
          </p:cNvPr>
          <p:cNvCxnSpPr/>
          <p:nvPr/>
        </p:nvCxnSpPr>
        <p:spPr>
          <a:xfrm flipH="1">
            <a:off x="3380013" y="24244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683761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data/nww/nww.kml</a:t>
            </a:r>
            <a:r>
              <a:rPr lang="en-AU" noProof="1">
                <a:latin typeface="Calibri" panose="020F0502020204030204" pitchFamily="34" charset="0"/>
                <a:cs typeface="Calibri" panose="020F0502020204030204" pitchFamily="34" charset="0"/>
              </a:rPr>
              <a:t> </a:t>
            </a:r>
            <a:r>
              <a:rPr lang="en-AU" dirty="0">
                <a:latin typeface="Calibri" panose="020F0502020204030204" pitchFamily="34" charset="0"/>
                <a:cs typeface="Calibri" panose="020F0502020204030204" pitchFamily="34" charset="0"/>
              </a:rPr>
              <a:t>(Contd…)</a:t>
            </a:r>
            <a:endParaRPr lang="en-US"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1787979"/>
            <a:ext cx="6457951"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a:t>
            </a:r>
            <a:r>
              <a:rPr lang="en-AU" sz="800" noProof="1">
                <a:solidFill>
                  <a:srgbClr val="00B0F0"/>
                </a:solidFill>
                <a:latin typeface="Calibri" panose="020F0502020204030204" pitchFamily="34" charset="0"/>
                <a:cs typeface="Calibri" panose="020F0502020204030204" pitchFamily="34" charset="0"/>
              </a:rPr>
              <a:t>natural|water</a:t>
            </a:r>
            <a:r>
              <a:rPr lang="en-AU" sz="800" noProof="1">
                <a:latin typeface="Calibri" panose="020F0502020204030204" pitchFamily="34" charset="0"/>
                <a:cs typeface="Calibri" panose="020F0502020204030204" pitchFamily="34" charset="0"/>
              </a:rPr>
              <a:t>: 398&lt;/name&gt;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a:t>
            </a:r>
          </a:p>
          <a:p>
            <a:r>
              <a:rPr lang="en-AU" sz="800" noProof="1">
                <a:latin typeface="Calibri" panose="020F0502020204030204" pitchFamily="34" charset="0"/>
                <a:cs typeface="Calibri" panose="020F0502020204030204" pitchFamily="34" charset="0"/>
              </a:rPr>
              <a:t>			&lt;coordinates&gt;137.7264071,-28.1236032 137.7276088,-28.1267824 137.7301837,</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137.6069573,-29.0204953 137.6098756,-29.022897&lt;/coordinates&gt;</a:t>
            </a:r>
          </a:p>
          <a:p>
            <a:r>
              <a:rPr lang="en-AU" sz="800" noProof="1">
                <a:latin typeface="Calibri" panose="020F0502020204030204" pitchFamily="34" charset="0"/>
                <a:cs typeface="Calibri" panose="020F0502020204030204" pitchFamily="34" charset="0"/>
              </a:rPr>
              <a:t>			&lt;/LinearRing&gt;&lt;/innerBoundaryIs&gt;&lt;/Polygon&gt;&lt;/MultiGeometry&gt;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&lt;name&gt;______Placemarks__________&lt;/name&gt;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a:p>
            <a:endParaRPr lang="en-AU" sz="8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4272113-BA0F-443D-BF43-042DB465C49A}"/>
              </a:ext>
            </a:extLst>
          </p:cNvPr>
          <p:cNvSpPr txBox="1"/>
          <p:nvPr/>
        </p:nvSpPr>
        <p:spPr>
          <a:xfrm>
            <a:off x="3992336" y="190228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item: </a:t>
            </a:r>
            <a:r>
              <a:rPr lang="en-US" sz="1100" noProof="1">
                <a:ln w="0"/>
                <a:solidFill>
                  <a:srgbClr val="00B0F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key|value</a:t>
            </a:r>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of polygons</a:t>
            </a:r>
          </a:p>
        </p:txBody>
      </p:sp>
      <p:cxnSp>
        <p:nvCxnSpPr>
          <p:cNvPr id="7" name="Straight Arrow Connector 6">
            <a:extLst>
              <a:ext uri="{FF2B5EF4-FFF2-40B4-BE49-F238E27FC236}">
                <a16:creationId xmlns:a16="http://schemas.microsoft.com/office/drawing/2014/main" id="{59E9E5ED-0AEF-49A9-B3EA-16C4D8730CF5}"/>
              </a:ext>
            </a:extLst>
          </p:cNvPr>
          <p:cNvCxnSpPr/>
          <p:nvPr/>
        </p:nvCxnSpPr>
        <p:spPr>
          <a:xfrm flipH="1">
            <a:off x="3380014" y="20247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7B0A68-F52B-4058-9DE7-F86CAB427D6E}"/>
              </a:ext>
            </a:extLst>
          </p:cNvPr>
          <p:cNvSpPr txBox="1"/>
          <p:nvPr/>
        </p:nvSpPr>
        <p:spPr>
          <a:xfrm>
            <a:off x="3992335" y="224923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Ground coordinates and camera elevation</a:t>
            </a:r>
          </a:p>
        </p:txBody>
      </p:sp>
      <p:cxnSp>
        <p:nvCxnSpPr>
          <p:cNvPr id="10" name="Straight Arrow Connector 9">
            <a:extLst>
              <a:ext uri="{FF2B5EF4-FFF2-40B4-BE49-F238E27FC236}">
                <a16:creationId xmlns:a16="http://schemas.microsoft.com/office/drawing/2014/main" id="{B3CF6A8D-364D-4CFE-908F-A9B81D759DB5}"/>
              </a:ext>
            </a:extLst>
          </p:cNvPr>
          <p:cNvCxnSpPr/>
          <p:nvPr/>
        </p:nvCxnSpPr>
        <p:spPr>
          <a:xfrm flipH="1">
            <a:off x="3380014" y="23716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5F2B04-D794-4A7D-BCFC-0095B5DFC425}"/>
              </a:ext>
            </a:extLst>
          </p:cNvPr>
          <p:cNvSpPr txBox="1"/>
          <p:nvPr/>
        </p:nvSpPr>
        <p:spPr>
          <a:xfrm>
            <a:off x="3992336" y="285270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polygon representing one overlay element</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3380014" y="297517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3992336" y="4449006"/>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layer</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3380014" y="457981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57483F-ECCD-4DD4-BE88-AED78F2006E3}"/>
              </a:ext>
            </a:extLst>
          </p:cNvPr>
          <p:cNvSpPr txBox="1"/>
          <p:nvPr/>
        </p:nvSpPr>
        <p:spPr>
          <a:xfrm>
            <a:off x="4474029" y="4815434"/>
            <a:ext cx="254725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component elements</a:t>
            </a:r>
          </a:p>
        </p:txBody>
      </p:sp>
      <p:cxnSp>
        <p:nvCxnSpPr>
          <p:cNvPr id="16" name="Straight Arrow Connector 15">
            <a:extLst>
              <a:ext uri="{FF2B5EF4-FFF2-40B4-BE49-F238E27FC236}">
                <a16:creationId xmlns:a16="http://schemas.microsoft.com/office/drawing/2014/main" id="{2383F5D8-30F9-4BF2-BDD8-332A252E3F02}"/>
              </a:ext>
            </a:extLst>
          </p:cNvPr>
          <p:cNvCxnSpPr/>
          <p:nvPr/>
        </p:nvCxnSpPr>
        <p:spPr>
          <a:xfrm flipH="1">
            <a:off x="3861707" y="493789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1323593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2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322620"/>
            <a:ext cx="7559160"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Several functions are called in response to user selection and input on the HTML page. </a:t>
            </a:r>
            <a:endParaRPr lang="en-AU" sz="11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35552FF-7512-4DDC-AEA4-30FDB82738AD}"/>
              </a:ext>
            </a:extLst>
          </p:cNvPr>
          <p:cNvPicPr>
            <a:picLocks noChangeAspect="1"/>
          </p:cNvPicPr>
          <p:nvPr/>
        </p:nvPicPr>
        <p:blipFill>
          <a:blip r:embed="rId4"/>
          <a:stretch>
            <a:fillRect/>
          </a:stretch>
        </p:blipFill>
        <p:spPr>
          <a:xfrm>
            <a:off x="759279" y="1776189"/>
            <a:ext cx="3114286" cy="285714"/>
          </a:xfrm>
          <a:prstGeom prst="rect">
            <a:avLst/>
          </a:prstGeom>
          <a:ln w="3175">
            <a:solidFill>
              <a:schemeClr val="tx1"/>
            </a:solidFill>
          </a:ln>
        </p:spPr>
      </p:pic>
      <p:sp>
        <p:nvSpPr>
          <p:cNvPr id="17" name="Rectangle 16">
            <a:extLst>
              <a:ext uri="{FF2B5EF4-FFF2-40B4-BE49-F238E27FC236}">
                <a16:creationId xmlns:a16="http://schemas.microsoft.com/office/drawing/2014/main" id="{5EF6DEF4-5CA9-4E98-8C60-24C4560B2AE4}"/>
              </a:ext>
            </a:extLst>
          </p:cNvPr>
          <p:cNvSpPr/>
          <p:nvPr/>
        </p:nvSpPr>
        <p:spPr>
          <a:xfrm>
            <a:off x="4216466" y="1791445"/>
            <a:ext cx="409435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name="layer" onchange="</a:t>
            </a:r>
            <a:r>
              <a:rPr lang="en-AU" sz="1100" b="1" noProof="1">
                <a:latin typeface="Calibri" panose="020F0502020204030204" pitchFamily="34" charset="0"/>
                <a:cs typeface="Calibri" panose="020F0502020204030204" pitchFamily="34" charset="0"/>
              </a:rPr>
              <a:t>InsertTimes</a:t>
            </a:r>
            <a:r>
              <a:rPr lang="en-AU" sz="1100" noProof="1">
                <a:latin typeface="Calibri" panose="020F0502020204030204" pitchFamily="34" charset="0"/>
                <a:cs typeface="Calibri" panose="020F0502020204030204" pitchFamily="34" charset="0"/>
              </a:rPr>
              <a:t>(this)"&gt;</a:t>
            </a:r>
          </a:p>
        </p:txBody>
      </p:sp>
      <p:sp>
        <p:nvSpPr>
          <p:cNvPr id="18" name="TextBox 17">
            <a:extLst>
              <a:ext uri="{FF2B5EF4-FFF2-40B4-BE49-F238E27FC236}">
                <a16:creationId xmlns:a16="http://schemas.microsoft.com/office/drawing/2014/main" id="{23E7A04F-E4CC-43B1-8446-680B2DE7DC37}"/>
              </a:ext>
            </a:extLst>
          </p:cNvPr>
          <p:cNvSpPr txBox="1"/>
          <p:nvPr/>
        </p:nvSpPr>
        <p:spPr>
          <a:xfrm>
            <a:off x="4210047" y="2056139"/>
            <a:ext cx="4101974" cy="984885"/>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data acquisition times.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times[i] = "2001-01-01T00:00:00.000Z,…,"</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&lt;select name="time" multiple="multiple"&gt;</a:t>
            </a:r>
          </a:p>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Change the thumbnail image to suit the layer.</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main_images = ['geoglam_fractional_cover.png’,… ];</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main_image.src = '/images/' + main_images[i]; </a:t>
            </a:r>
          </a:p>
        </p:txBody>
      </p:sp>
      <p:cxnSp>
        <p:nvCxnSpPr>
          <p:cNvPr id="20" name="Straight Arrow Connector 19">
            <a:extLst>
              <a:ext uri="{FF2B5EF4-FFF2-40B4-BE49-F238E27FC236}">
                <a16:creationId xmlns:a16="http://schemas.microsoft.com/office/drawing/2014/main" id="{35F779C1-4D5E-433F-A60D-A98AC0BD8E0C}"/>
              </a:ext>
            </a:extLst>
          </p:cNvPr>
          <p:cNvCxnSpPr>
            <a:cxnSpLocks/>
            <a:stCxn id="17" idx="1"/>
            <a:endCxn id="6" idx="3"/>
          </p:cNvCxnSpPr>
          <p:nvPr/>
        </p:nvCxnSpPr>
        <p:spPr>
          <a:xfrm flipH="1" flipV="1">
            <a:off x="3873565" y="19190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607899A-D157-4A39-9EA3-7EE531928F76}"/>
              </a:ext>
            </a:extLst>
          </p:cNvPr>
          <p:cNvPicPr>
            <a:picLocks noChangeAspect="1"/>
          </p:cNvPicPr>
          <p:nvPr/>
        </p:nvPicPr>
        <p:blipFill>
          <a:blip r:embed="rId5"/>
          <a:stretch>
            <a:fillRect/>
          </a:stretch>
        </p:blipFill>
        <p:spPr>
          <a:xfrm>
            <a:off x="759278" y="2110292"/>
            <a:ext cx="3114285" cy="495238"/>
          </a:xfrm>
          <a:prstGeom prst="rect">
            <a:avLst/>
          </a:prstGeom>
          <a:ln w="3175">
            <a:solidFill>
              <a:schemeClr val="tx1"/>
            </a:solidFill>
          </a:ln>
        </p:spPr>
      </p:pic>
      <p:pic>
        <p:nvPicPr>
          <p:cNvPr id="23" name="Picture 22">
            <a:extLst>
              <a:ext uri="{FF2B5EF4-FFF2-40B4-BE49-F238E27FC236}">
                <a16:creationId xmlns:a16="http://schemas.microsoft.com/office/drawing/2014/main" id="{01164117-00E8-48AB-BD2E-04FA42432670}"/>
              </a:ext>
            </a:extLst>
          </p:cNvPr>
          <p:cNvPicPr>
            <a:picLocks noChangeAspect="1"/>
          </p:cNvPicPr>
          <p:nvPr/>
        </p:nvPicPr>
        <p:blipFill>
          <a:blip r:embed="rId6"/>
          <a:stretch>
            <a:fillRect/>
          </a:stretch>
        </p:blipFill>
        <p:spPr>
          <a:xfrm>
            <a:off x="759278" y="3287817"/>
            <a:ext cx="3114285" cy="610108"/>
          </a:xfrm>
          <a:prstGeom prst="rect">
            <a:avLst/>
          </a:prstGeom>
          <a:ln w="3175">
            <a:solidFill>
              <a:schemeClr val="tx1"/>
            </a:solidFill>
          </a:ln>
        </p:spPr>
      </p:pic>
      <p:sp>
        <p:nvSpPr>
          <p:cNvPr id="24" name="Rectangle 23">
            <a:extLst>
              <a:ext uri="{FF2B5EF4-FFF2-40B4-BE49-F238E27FC236}">
                <a16:creationId xmlns:a16="http://schemas.microsoft.com/office/drawing/2014/main" id="{83C81309-FE22-4961-AD9E-FAF5155F037F}"/>
              </a:ext>
            </a:extLst>
          </p:cNvPr>
          <p:cNvSpPr/>
          <p:nvPr/>
        </p:nvSpPr>
        <p:spPr>
          <a:xfrm>
            <a:off x="4216466" y="3302392"/>
            <a:ext cx="4101974"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name=“region" onchange="</a:t>
            </a:r>
            <a:r>
              <a:rPr lang="en-AU" sz="1100" b="1" noProof="1">
                <a:latin typeface="Calibri" panose="020F0502020204030204" pitchFamily="34" charset="0"/>
                <a:cs typeface="Calibri" panose="020F0502020204030204" pitchFamily="34" charset="0"/>
              </a:rPr>
              <a:t>GetCoordinates</a:t>
            </a:r>
            <a:r>
              <a:rPr lang="en-AU" sz="1100" noProof="1">
                <a:latin typeface="Calibri" panose="020F0502020204030204" pitchFamily="34" charset="0"/>
                <a:cs typeface="Calibri" panose="020F0502020204030204" pitchFamily="34" charset="0"/>
              </a:rPr>
              <a:t>(this.form,this)"&gt;</a:t>
            </a:r>
          </a:p>
        </p:txBody>
      </p:sp>
      <p:sp>
        <p:nvSpPr>
          <p:cNvPr id="25" name="TextBox 24">
            <a:extLst>
              <a:ext uri="{FF2B5EF4-FFF2-40B4-BE49-F238E27FC236}">
                <a16:creationId xmlns:a16="http://schemas.microsoft.com/office/drawing/2014/main" id="{271F97EB-2893-46EA-95D8-ED02F89C99F9}"/>
              </a:ext>
            </a:extLst>
          </p:cNvPr>
          <p:cNvSpPr txBox="1"/>
          <p:nvPr/>
        </p:nvSpPr>
        <p:spPr>
          <a:xfrm>
            <a:off x="4210047" y="3567086"/>
            <a:ext cx="4108392" cy="400110"/>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bounding box coordinates.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region["AU"] = "112.324219,-44.087585,153.984375,-10.919618"; </a:t>
            </a:r>
          </a:p>
        </p:txBody>
      </p:sp>
      <p:cxnSp>
        <p:nvCxnSpPr>
          <p:cNvPr id="26" name="Straight Arrow Connector 25">
            <a:extLst>
              <a:ext uri="{FF2B5EF4-FFF2-40B4-BE49-F238E27FC236}">
                <a16:creationId xmlns:a16="http://schemas.microsoft.com/office/drawing/2014/main" id="{14A926D2-7337-4E12-897B-FE311AAB6893}"/>
              </a:ext>
            </a:extLst>
          </p:cNvPr>
          <p:cNvCxnSpPr>
            <a:cxnSpLocks/>
            <a:stCxn id="24" idx="1"/>
          </p:cNvCxnSpPr>
          <p:nvPr/>
        </p:nvCxnSpPr>
        <p:spPr>
          <a:xfrm flipH="1" flipV="1">
            <a:off x="3873568" y="342999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EDE472-4001-41F3-81BA-BEE5770B7DB2}"/>
              </a:ext>
            </a:extLst>
          </p:cNvPr>
          <p:cNvCxnSpPr>
            <a:cxnSpLocks/>
          </p:cNvCxnSpPr>
          <p:nvPr/>
        </p:nvCxnSpPr>
        <p:spPr>
          <a:xfrm flipH="1" flipV="1">
            <a:off x="3867148" y="3756761"/>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6AB1A6-C04C-43FB-9C41-92143A6269C5}"/>
              </a:ext>
            </a:extLst>
          </p:cNvPr>
          <p:cNvCxnSpPr>
            <a:cxnSpLocks/>
          </p:cNvCxnSpPr>
          <p:nvPr/>
        </p:nvCxnSpPr>
        <p:spPr>
          <a:xfrm flipH="1" flipV="1">
            <a:off x="3867147" y="234067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5A41979-DD59-47FA-A45C-A8437843E620}"/>
              </a:ext>
            </a:extLst>
          </p:cNvPr>
          <p:cNvPicPr>
            <a:picLocks noChangeAspect="1"/>
          </p:cNvPicPr>
          <p:nvPr/>
        </p:nvPicPr>
        <p:blipFill>
          <a:blip r:embed="rId7"/>
          <a:stretch>
            <a:fillRect/>
          </a:stretch>
        </p:blipFill>
        <p:spPr>
          <a:xfrm>
            <a:off x="3495718" y="4128774"/>
            <a:ext cx="371429" cy="238095"/>
          </a:xfrm>
          <a:prstGeom prst="rect">
            <a:avLst/>
          </a:prstGeom>
        </p:spPr>
      </p:pic>
      <p:sp>
        <p:nvSpPr>
          <p:cNvPr id="33" name="Rectangle 32">
            <a:extLst>
              <a:ext uri="{FF2B5EF4-FFF2-40B4-BE49-F238E27FC236}">
                <a16:creationId xmlns:a16="http://schemas.microsoft.com/office/drawing/2014/main" id="{8C76D884-6016-4174-AEC7-FCC31299E812}"/>
              </a:ext>
            </a:extLst>
          </p:cNvPr>
          <p:cNvSpPr/>
          <p:nvPr/>
        </p:nvSpPr>
        <p:spPr>
          <a:xfrm>
            <a:off x="4214721" y="4102175"/>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ShowHideBBoxFinder</a:t>
            </a:r>
            <a:r>
              <a:rPr lang="en-AU" sz="1050" noProof="1">
                <a:latin typeface="Calibri" panose="020F0502020204030204" pitchFamily="34" charset="0"/>
                <a:cs typeface="Calibri" panose="020F0502020204030204" pitchFamily="34" charset="0"/>
              </a:rPr>
              <a:t>(document.BBox_finder)"&gt;</a:t>
            </a:r>
          </a:p>
        </p:txBody>
      </p:sp>
      <p:sp>
        <p:nvSpPr>
          <p:cNvPr id="34" name="TextBox 33">
            <a:extLst>
              <a:ext uri="{FF2B5EF4-FFF2-40B4-BE49-F238E27FC236}">
                <a16:creationId xmlns:a16="http://schemas.microsoft.com/office/drawing/2014/main" id="{8AC6A02F-018F-4951-8763-D0ADCE1FE953}"/>
              </a:ext>
            </a:extLst>
          </p:cNvPr>
          <p:cNvSpPr txBox="1"/>
          <p:nvPr/>
        </p:nvSpPr>
        <p:spPr>
          <a:xfrm>
            <a:off x="4216466" y="4358705"/>
            <a:ext cx="4101973"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rand = Math.floor((Math.random()*1000000)+1);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iframe = 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iframe.src</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 = "/BBox?uid="+rand;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showHideToggle('bbox_finder', 'div');</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bbox_finder.scrollIntoView(true);</a:t>
            </a:r>
          </a:p>
        </p:txBody>
      </p:sp>
      <p:cxnSp>
        <p:nvCxnSpPr>
          <p:cNvPr id="35" name="Straight Arrow Connector 34">
            <a:extLst>
              <a:ext uri="{FF2B5EF4-FFF2-40B4-BE49-F238E27FC236}">
                <a16:creationId xmlns:a16="http://schemas.microsoft.com/office/drawing/2014/main" id="{8A573CA9-22B4-4C10-905E-3675C87A1905}"/>
              </a:ext>
            </a:extLst>
          </p:cNvPr>
          <p:cNvCxnSpPr>
            <a:cxnSpLocks/>
            <a:stCxn id="33" idx="1"/>
          </p:cNvCxnSpPr>
          <p:nvPr/>
        </p:nvCxnSpPr>
        <p:spPr>
          <a:xfrm flipH="1">
            <a:off x="3871823" y="4229133"/>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DE1A0D-DF78-45F5-B847-BB3052F88D6D}"/>
              </a:ext>
            </a:extLst>
          </p:cNvPr>
          <p:cNvSpPr txBox="1"/>
          <p:nvPr/>
        </p:nvSpPr>
        <p:spPr>
          <a:xfrm>
            <a:off x="-43548" y="6017079"/>
            <a:ext cx="7864933" cy="246221"/>
          </a:xfrm>
          <a:prstGeom prst="rect">
            <a:avLst/>
          </a:prstGeom>
          <a:noFill/>
        </p:spPr>
        <p:txBody>
          <a:bodyPr wrap="square" rtlCol="0">
            <a:spAutoFit/>
          </a:bodyPr>
          <a:lstStyle/>
          <a:p>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BBox is an external program forked form </a:t>
            </a:r>
            <a:r>
              <a:rPr lang="en-AU" sz="800" noProof="1">
                <a:latin typeface="Calibri" panose="020F0502020204030204" pitchFamily="34" charset="0"/>
                <a:cs typeface="Calibri" panose="020F0502020204030204" pitchFamily="34" charset="0"/>
                <a:hlinkClick r:id="rId8"/>
              </a:rPr>
              <a:t>here</a:t>
            </a:r>
            <a:r>
              <a:rPr lang="en-AU" sz="800" noProof="1">
                <a:latin typeface="Calibri" panose="020F0502020204030204" pitchFamily="34" charset="0"/>
                <a:cs typeface="Calibri" panose="020F0502020204030204" pitchFamily="34" charset="0"/>
              </a:rPr>
              <a:t> and modified to suit. It resides on the local server. See slide, ‘User Guide – BBox Finder’ for a view and description.</a:t>
            </a:r>
          </a:p>
        </p:txBody>
      </p:sp>
      <p:pic>
        <p:nvPicPr>
          <p:cNvPr id="37" name="Picture 36">
            <a:extLst>
              <a:ext uri="{FF2B5EF4-FFF2-40B4-BE49-F238E27FC236}">
                <a16:creationId xmlns:a16="http://schemas.microsoft.com/office/drawing/2014/main" id="{961CE7E6-BE82-4693-B239-D3DC06278FD8}"/>
              </a:ext>
            </a:extLst>
          </p:cNvPr>
          <p:cNvPicPr>
            <a:picLocks noChangeAspect="1"/>
          </p:cNvPicPr>
          <p:nvPr/>
        </p:nvPicPr>
        <p:blipFill>
          <a:blip r:embed="rId9"/>
          <a:stretch>
            <a:fillRect/>
          </a:stretch>
        </p:blipFill>
        <p:spPr>
          <a:xfrm>
            <a:off x="3654515" y="5343465"/>
            <a:ext cx="219048" cy="209524"/>
          </a:xfrm>
          <a:prstGeom prst="rect">
            <a:avLst/>
          </a:prstGeom>
          <a:ln w="3175">
            <a:solidFill>
              <a:schemeClr val="tx1"/>
            </a:solidFill>
          </a:ln>
        </p:spPr>
      </p:pic>
      <p:sp>
        <p:nvSpPr>
          <p:cNvPr id="38" name="Rectangle 37">
            <a:extLst>
              <a:ext uri="{FF2B5EF4-FFF2-40B4-BE49-F238E27FC236}">
                <a16:creationId xmlns:a16="http://schemas.microsoft.com/office/drawing/2014/main" id="{9F971F2D-D640-4924-9E39-ADB771723260}"/>
              </a:ext>
            </a:extLst>
          </p:cNvPr>
          <p:cNvSpPr/>
          <p:nvPr/>
        </p:nvSpPr>
        <p:spPr>
          <a:xfrm>
            <a:off x="4214784" y="5312787"/>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GetBBoxValue</a:t>
            </a:r>
            <a:r>
              <a:rPr lang="en-AU" sz="1050" noProof="1">
                <a:latin typeface="Calibri" panose="020F0502020204030204" pitchFamily="34" charset="0"/>
                <a:cs typeface="Calibri" panose="020F0502020204030204" pitchFamily="34" charset="0"/>
              </a:rPr>
              <a:t>(1)"&gt;</a:t>
            </a:r>
          </a:p>
        </p:txBody>
      </p:sp>
      <p:sp>
        <p:nvSpPr>
          <p:cNvPr id="39" name="TextBox 38">
            <a:extLst>
              <a:ext uri="{FF2B5EF4-FFF2-40B4-BE49-F238E27FC236}">
                <a16:creationId xmlns:a16="http://schemas.microsoft.com/office/drawing/2014/main" id="{E87F22C5-0308-446F-95BE-4AAC9E918970}"/>
              </a:ext>
            </a:extLst>
          </p:cNvPr>
          <p:cNvSpPr txBox="1"/>
          <p:nvPr/>
        </p:nvSpPr>
        <p:spPr>
          <a:xfrm>
            <a:off x="4216528" y="5569317"/>
            <a:ext cx="6527671"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bbox= document.getElementById('BBox_finder'</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).contentWindow.document.getElementById('boxbounds').innerHTML;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form.bbox.value = bbox;</a:t>
            </a:r>
          </a:p>
        </p:txBody>
      </p:sp>
      <p:cxnSp>
        <p:nvCxnSpPr>
          <p:cNvPr id="40" name="Straight Arrow Connector 39">
            <a:extLst>
              <a:ext uri="{FF2B5EF4-FFF2-40B4-BE49-F238E27FC236}">
                <a16:creationId xmlns:a16="http://schemas.microsoft.com/office/drawing/2014/main" id="{15B0842C-8125-4F27-AAF3-6F025E66CEE8}"/>
              </a:ext>
            </a:extLst>
          </p:cNvPr>
          <p:cNvCxnSpPr>
            <a:cxnSpLocks/>
          </p:cNvCxnSpPr>
          <p:nvPr/>
        </p:nvCxnSpPr>
        <p:spPr>
          <a:xfrm flipH="1">
            <a:off x="3867147" y="5442217"/>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7C1D973D-631D-4A65-B757-A546914ACE14}"/>
              </a:ext>
            </a:extLst>
          </p:cNvPr>
          <p:cNvPicPr>
            <a:picLocks noChangeAspect="1"/>
          </p:cNvPicPr>
          <p:nvPr/>
        </p:nvPicPr>
        <p:blipFill>
          <a:blip r:embed="rId10"/>
          <a:stretch>
            <a:fillRect/>
          </a:stretch>
        </p:blipFill>
        <p:spPr>
          <a:xfrm>
            <a:off x="759278" y="5299186"/>
            <a:ext cx="2862234" cy="285714"/>
          </a:xfrm>
          <a:prstGeom prst="rect">
            <a:avLst/>
          </a:prstGeom>
          <a:ln w="3175">
            <a:solidFill>
              <a:schemeClr val="tx1"/>
            </a:solidFill>
          </a:ln>
        </p:spPr>
      </p:pic>
      <p:pic>
        <p:nvPicPr>
          <p:cNvPr id="5" name="Picture 4">
            <a:extLst>
              <a:ext uri="{FF2B5EF4-FFF2-40B4-BE49-F238E27FC236}">
                <a16:creationId xmlns:a16="http://schemas.microsoft.com/office/drawing/2014/main" id="{F5FB8EC8-2FC8-40DE-B5B8-54B2D3D85AFC}"/>
              </a:ext>
            </a:extLst>
          </p:cNvPr>
          <p:cNvPicPr>
            <a:picLocks noChangeAspect="1"/>
          </p:cNvPicPr>
          <p:nvPr/>
        </p:nvPicPr>
        <p:blipFill>
          <a:blip r:embed="rId11"/>
          <a:stretch>
            <a:fillRect/>
          </a:stretch>
        </p:blipFill>
        <p:spPr>
          <a:xfrm>
            <a:off x="751114" y="2643323"/>
            <a:ext cx="544338" cy="428780"/>
          </a:xfrm>
          <a:prstGeom prst="rect">
            <a:avLst/>
          </a:prstGeom>
        </p:spPr>
      </p:pic>
    </p:spTree>
    <p:custDataLst>
      <p:tags r:id="rId1"/>
    </p:custDataLst>
    <p:extLst>
      <p:ext uri="{BB962C8B-B14F-4D97-AF65-F5344CB8AC3E}">
        <p14:creationId xmlns:p14="http://schemas.microsoft.com/office/powerpoint/2010/main" val="89106266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ECBFA8-0A45-4E65-9300-61C621223B0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5F829DF-9214-4A56-A8B9-339B19FA15E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FB22C68-13D0-4A0D-9558-689CF01BF1BA}"/>
              </a:ext>
            </a:extLst>
          </p:cNvPr>
          <p:cNvSpPr/>
          <p:nvPr/>
        </p:nvSpPr>
        <p:spPr>
          <a:xfrm>
            <a:off x="5021055" y="1624712"/>
            <a:ext cx="627831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&lt;img onmousedown="</a:t>
            </a:r>
            <a:r>
              <a:rPr lang="en-AU" sz="1100" b="1" noProof="1">
                <a:latin typeface="Calibri" panose="020F0502020204030204" pitchFamily="34" charset="0"/>
                <a:cs typeface="Calibri" panose="020F0502020204030204" pitchFamily="34" charset="0"/>
              </a:rPr>
              <a:t>ZoomInAroundCrosshair</a:t>
            </a:r>
            <a:r>
              <a:rPr lang="en-AU" sz="1100" noProof="1">
                <a:latin typeface="Calibri" panose="020F0502020204030204" pitchFamily="34" charset="0"/>
                <a:cs typeface="Calibri" panose="020F0502020204030204" pitchFamily="34" charset="0"/>
              </a:rPr>
              <a:t>();"&gt;</a:t>
            </a:r>
          </a:p>
        </p:txBody>
      </p:sp>
      <p:sp>
        <p:nvSpPr>
          <p:cNvPr id="9" name="TextBox 8">
            <a:extLst>
              <a:ext uri="{FF2B5EF4-FFF2-40B4-BE49-F238E27FC236}">
                <a16:creationId xmlns:a16="http://schemas.microsoft.com/office/drawing/2014/main" id="{5688AFE1-49D8-445F-90DF-7B26BDD0B4D3}"/>
              </a:ext>
            </a:extLst>
          </p:cNvPr>
          <p:cNvSpPr txBox="1"/>
          <p:nvPr/>
        </p:nvSpPr>
        <p:spPr>
          <a:xfrm>
            <a:off x="5018311" y="1885929"/>
            <a:ext cx="6281060"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crosshair= document.getElementById('BBox_finder').contentWindow.document.getElementById('center').innerHTML;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document.forms.google_earth.crosshair.value = crosshair;</a:t>
            </a:r>
          </a:p>
        </p:txBody>
      </p:sp>
      <p:cxnSp>
        <p:nvCxnSpPr>
          <p:cNvPr id="10" name="Straight Arrow Connector 9">
            <a:extLst>
              <a:ext uri="{FF2B5EF4-FFF2-40B4-BE49-F238E27FC236}">
                <a16:creationId xmlns:a16="http://schemas.microsoft.com/office/drawing/2014/main" id="{2F40373E-C290-42F0-B53A-8A241926F141}"/>
              </a:ext>
            </a:extLst>
          </p:cNvPr>
          <p:cNvCxnSpPr>
            <a:cxnSpLocks/>
          </p:cNvCxnSpPr>
          <p:nvPr/>
        </p:nvCxnSpPr>
        <p:spPr>
          <a:xfrm flipH="1" flipV="1">
            <a:off x="4676782" y="176321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E69B571-BB0D-4B5C-840F-B328B89C5420}"/>
              </a:ext>
            </a:extLst>
          </p:cNvPr>
          <p:cNvPicPr>
            <a:picLocks noChangeAspect="1"/>
          </p:cNvPicPr>
          <p:nvPr/>
        </p:nvPicPr>
        <p:blipFill>
          <a:blip r:embed="rId4"/>
          <a:stretch>
            <a:fillRect/>
          </a:stretch>
        </p:blipFill>
        <p:spPr>
          <a:xfrm>
            <a:off x="746435" y="1611911"/>
            <a:ext cx="3942857" cy="304762"/>
          </a:xfrm>
          <a:prstGeom prst="rect">
            <a:avLst/>
          </a:prstGeom>
          <a:ln w="3175">
            <a:solidFill>
              <a:schemeClr val="tx1"/>
            </a:solidFill>
          </a:ln>
        </p:spPr>
      </p:pic>
      <p:sp>
        <p:nvSpPr>
          <p:cNvPr id="12" name="TextBox 11">
            <a:extLst>
              <a:ext uri="{FF2B5EF4-FFF2-40B4-BE49-F238E27FC236}">
                <a16:creationId xmlns:a16="http://schemas.microsoft.com/office/drawing/2014/main" id="{28CBCD43-2BF6-4965-88C7-ABB8F7A56555}"/>
              </a:ext>
            </a:extLst>
          </p:cNvPr>
          <p:cNvSpPr txBox="1"/>
          <p:nvPr/>
        </p:nvSpPr>
        <p:spPr>
          <a:xfrm>
            <a:off x="5018311" y="2254057"/>
            <a:ext cx="6281060" cy="106182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form = document.forms.google_earth; </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x1 = parseFloat(x) - parseFloat((zoom_size/10));  x1 = x1.toFixed(1);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y1 = parseFloat(y) - parseFloat((zoom_size/10));  y1 = y1.toFixed(1);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x2 = parseFloat(x) + parseFloat((zoom_size/10)) + 0.1; x2 = x2.toFixed(1);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y2 = parseFloat(y) + parseFloat((zoom_size/10)) + 0.1; y2 = y2.toFixed(1);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bbox = x1 + "," + y1 + "," + x2 + "," + y2;</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form.bbox.value = bbox;</a:t>
            </a:r>
          </a:p>
        </p:txBody>
      </p:sp>
      <p:pic>
        <p:nvPicPr>
          <p:cNvPr id="13" name="Picture 12">
            <a:extLst>
              <a:ext uri="{FF2B5EF4-FFF2-40B4-BE49-F238E27FC236}">
                <a16:creationId xmlns:a16="http://schemas.microsoft.com/office/drawing/2014/main" id="{C3D4B8E7-1C50-49E6-9066-24796502D4D5}"/>
              </a:ext>
            </a:extLst>
          </p:cNvPr>
          <p:cNvPicPr>
            <a:picLocks noChangeAspect="1"/>
          </p:cNvPicPr>
          <p:nvPr/>
        </p:nvPicPr>
        <p:blipFill>
          <a:blip r:embed="rId5"/>
          <a:stretch>
            <a:fillRect/>
          </a:stretch>
        </p:blipFill>
        <p:spPr>
          <a:xfrm>
            <a:off x="1486306" y="2630548"/>
            <a:ext cx="3190476" cy="276190"/>
          </a:xfrm>
          <a:prstGeom prst="rect">
            <a:avLst/>
          </a:prstGeom>
          <a:ln w="3175">
            <a:solidFill>
              <a:schemeClr val="tx1"/>
            </a:solidFill>
          </a:ln>
        </p:spPr>
      </p:pic>
      <p:cxnSp>
        <p:nvCxnSpPr>
          <p:cNvPr id="14" name="Straight Arrow Connector 13">
            <a:extLst>
              <a:ext uri="{FF2B5EF4-FFF2-40B4-BE49-F238E27FC236}">
                <a16:creationId xmlns:a16="http://schemas.microsoft.com/office/drawing/2014/main" id="{C905A520-202F-4782-9EBA-9E7D72CE723F}"/>
              </a:ext>
            </a:extLst>
          </p:cNvPr>
          <p:cNvCxnSpPr>
            <a:cxnSpLocks/>
          </p:cNvCxnSpPr>
          <p:nvPr/>
        </p:nvCxnSpPr>
        <p:spPr>
          <a:xfrm flipH="1" flipV="1">
            <a:off x="4676782" y="2751605"/>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3A5CBB-FA4F-49BE-95EE-ED8FBDB9536F}"/>
              </a:ext>
            </a:extLst>
          </p:cNvPr>
          <p:cNvSpPr/>
          <p:nvPr/>
        </p:nvSpPr>
        <p:spPr>
          <a:xfrm>
            <a:off x="5021055" y="3433209"/>
            <a:ext cx="6278316" cy="261610"/>
          </a:xfrm>
          <a:prstGeom prst="rect">
            <a:avLst/>
          </a:prstGeom>
          <a:ln w="3175">
            <a:solidFill>
              <a:schemeClr val="tx1"/>
            </a:solidFill>
          </a:ln>
        </p:spPr>
        <p:txBody>
          <a:bodyPr wrap="square">
            <a:spAutoFit/>
          </a:bodyPr>
          <a:lstStyle/>
          <a:p>
            <a:r>
              <a:rPr lang="en-US" sz="1100" noProof="1">
                <a:latin typeface="Calibri" panose="020F0502020204030204" pitchFamily="34" charset="0"/>
                <a:cs typeface="Calibri" panose="020F0502020204030204" pitchFamily="34" charset="0"/>
              </a:rPr>
              <a:t>&lt;select name="key" onchange="</a:t>
            </a:r>
            <a:r>
              <a:rPr lang="en-US" sz="1100" b="1" noProof="1">
                <a:latin typeface="Calibri" panose="020F0502020204030204" pitchFamily="34" charset="0"/>
                <a:cs typeface="Calibri" panose="020F0502020204030204" pitchFamily="34" charset="0"/>
              </a:rPr>
              <a:t>FillTheValues</a:t>
            </a:r>
            <a:r>
              <a:rPr lang="en-US" sz="1100" noProof="1">
                <a:latin typeface="Calibri" panose="020F0502020204030204" pitchFamily="34" charset="0"/>
                <a:cs typeface="Calibri" panose="020F0502020204030204" pitchFamily="34" charset="0"/>
              </a:rPr>
              <a:t>(this) "&gt;</a:t>
            </a:r>
            <a:endParaRPr lang="en-AU" sz="11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FC0813D-075E-46A1-9B75-AACCF3B9D97A}"/>
              </a:ext>
            </a:extLst>
          </p:cNvPr>
          <p:cNvSpPr txBox="1"/>
          <p:nvPr/>
        </p:nvSpPr>
        <p:spPr>
          <a:xfrm>
            <a:off x="5018311" y="3694426"/>
            <a:ext cx="6281060"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key_values["natural"] = ["bay","beach"…];</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key = item.value;	</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values = key_values[key];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select_list = "&lt;select name="value" onchange="GetKeyValuePairs(this.form,this)"&gt;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select_list += "	&lt;option value=\"" + values[j] + "\" &gt;" + values[j] + "&lt;/option&gt;\n";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document.getElementById("key_values").innerHTML = select_list;</a:t>
            </a:r>
          </a:p>
        </p:txBody>
      </p:sp>
      <p:cxnSp>
        <p:nvCxnSpPr>
          <p:cNvPr id="18" name="Straight Arrow Connector 17">
            <a:extLst>
              <a:ext uri="{FF2B5EF4-FFF2-40B4-BE49-F238E27FC236}">
                <a16:creationId xmlns:a16="http://schemas.microsoft.com/office/drawing/2014/main" id="{9E9828B0-00BA-4348-8CB2-32904CBBB918}"/>
              </a:ext>
            </a:extLst>
          </p:cNvPr>
          <p:cNvCxnSpPr>
            <a:cxnSpLocks/>
          </p:cNvCxnSpPr>
          <p:nvPr/>
        </p:nvCxnSpPr>
        <p:spPr>
          <a:xfrm flipH="1" flipV="1">
            <a:off x="4676782" y="3553418"/>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E8D670-D567-4345-87C5-7449ED3892F8}"/>
              </a:ext>
            </a:extLst>
          </p:cNvPr>
          <p:cNvCxnSpPr>
            <a:cxnSpLocks/>
          </p:cNvCxnSpPr>
          <p:nvPr/>
        </p:nvCxnSpPr>
        <p:spPr>
          <a:xfrm flipH="1" flipV="1">
            <a:off x="4675410" y="4120723"/>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BDA1AD6-E06D-43C4-8D3F-CEA40F3B2ACA}"/>
              </a:ext>
            </a:extLst>
          </p:cNvPr>
          <p:cNvPicPr>
            <a:picLocks noChangeAspect="1"/>
          </p:cNvPicPr>
          <p:nvPr/>
        </p:nvPicPr>
        <p:blipFill>
          <a:blip r:embed="rId6"/>
          <a:stretch>
            <a:fillRect/>
          </a:stretch>
        </p:blipFill>
        <p:spPr>
          <a:xfrm>
            <a:off x="1051197" y="3433209"/>
            <a:ext cx="3638095" cy="1085714"/>
          </a:xfrm>
          <a:prstGeom prst="rect">
            <a:avLst/>
          </a:prstGeom>
          <a:ln w="3175">
            <a:solidFill>
              <a:schemeClr val="tx1"/>
            </a:solidFill>
          </a:ln>
        </p:spPr>
      </p:pic>
      <p:pic>
        <p:nvPicPr>
          <p:cNvPr id="21" name="Picture 20">
            <a:extLst>
              <a:ext uri="{FF2B5EF4-FFF2-40B4-BE49-F238E27FC236}">
                <a16:creationId xmlns:a16="http://schemas.microsoft.com/office/drawing/2014/main" id="{CBFFA620-7C13-4AE9-A17D-F3F950D27C5F}"/>
              </a:ext>
            </a:extLst>
          </p:cNvPr>
          <p:cNvPicPr>
            <a:picLocks noChangeAspect="1"/>
          </p:cNvPicPr>
          <p:nvPr/>
        </p:nvPicPr>
        <p:blipFill>
          <a:blip r:embed="rId7"/>
          <a:stretch>
            <a:fillRect/>
          </a:stretch>
        </p:blipFill>
        <p:spPr>
          <a:xfrm>
            <a:off x="3371690" y="4791038"/>
            <a:ext cx="600000" cy="247619"/>
          </a:xfrm>
          <a:prstGeom prst="rect">
            <a:avLst/>
          </a:prstGeom>
          <a:ln w="3175">
            <a:solidFill>
              <a:schemeClr val="tx1"/>
            </a:solidFill>
          </a:ln>
        </p:spPr>
      </p:pic>
      <p:pic>
        <p:nvPicPr>
          <p:cNvPr id="22" name="Picture 21">
            <a:extLst>
              <a:ext uri="{FF2B5EF4-FFF2-40B4-BE49-F238E27FC236}">
                <a16:creationId xmlns:a16="http://schemas.microsoft.com/office/drawing/2014/main" id="{8C618153-DDFD-4C22-8323-6CA149935477}"/>
              </a:ext>
            </a:extLst>
          </p:cNvPr>
          <p:cNvPicPr>
            <a:picLocks noChangeAspect="1"/>
          </p:cNvPicPr>
          <p:nvPr/>
        </p:nvPicPr>
        <p:blipFill>
          <a:blip r:embed="rId8"/>
          <a:stretch>
            <a:fillRect/>
          </a:stretch>
        </p:blipFill>
        <p:spPr>
          <a:xfrm>
            <a:off x="4131714" y="4810085"/>
            <a:ext cx="219048" cy="209524"/>
          </a:xfrm>
          <a:prstGeom prst="rect">
            <a:avLst/>
          </a:prstGeom>
          <a:ln w="3175">
            <a:solidFill>
              <a:schemeClr val="tx1"/>
            </a:solidFill>
          </a:ln>
        </p:spPr>
      </p:pic>
      <p:pic>
        <p:nvPicPr>
          <p:cNvPr id="24" name="Picture 23">
            <a:extLst>
              <a:ext uri="{FF2B5EF4-FFF2-40B4-BE49-F238E27FC236}">
                <a16:creationId xmlns:a16="http://schemas.microsoft.com/office/drawing/2014/main" id="{5CDBAF72-9D0B-4706-AABC-E8201436F8C9}"/>
              </a:ext>
            </a:extLst>
          </p:cNvPr>
          <p:cNvPicPr>
            <a:picLocks noChangeAspect="1"/>
          </p:cNvPicPr>
          <p:nvPr/>
        </p:nvPicPr>
        <p:blipFill>
          <a:blip r:embed="rId9"/>
          <a:stretch>
            <a:fillRect/>
          </a:stretch>
        </p:blipFill>
        <p:spPr>
          <a:xfrm>
            <a:off x="4494458" y="4831858"/>
            <a:ext cx="180952" cy="171429"/>
          </a:xfrm>
          <a:prstGeom prst="rect">
            <a:avLst/>
          </a:prstGeom>
          <a:ln w="3175">
            <a:solidFill>
              <a:schemeClr val="tx1"/>
            </a:solidFill>
          </a:ln>
        </p:spPr>
      </p:pic>
      <p:sp>
        <p:nvSpPr>
          <p:cNvPr id="25" name="Rectangle 24">
            <a:extLst>
              <a:ext uri="{FF2B5EF4-FFF2-40B4-BE49-F238E27FC236}">
                <a16:creationId xmlns:a16="http://schemas.microsoft.com/office/drawing/2014/main" id="{07FDB0B4-E642-41F5-A3EA-A8583DB22501}"/>
              </a:ext>
            </a:extLst>
          </p:cNvPr>
          <p:cNvSpPr/>
          <p:nvPr/>
        </p:nvSpPr>
        <p:spPr>
          <a:xfrm>
            <a:off x="5021053" y="4796922"/>
            <a:ext cx="6278316" cy="246221"/>
          </a:xfrm>
          <a:prstGeom prst="rect">
            <a:avLst/>
          </a:prstGeom>
          <a:ln w="3175">
            <a:solidFill>
              <a:schemeClr val="tx1"/>
            </a:solidFill>
          </a:ln>
        </p:spPr>
        <p:txBody>
          <a:bodyPr wrap="square">
            <a:spAutoFit/>
          </a:bodyPr>
          <a:lstStyle/>
          <a:p>
            <a:r>
              <a:rPr lang="en-AU" sz="1000" noProof="1">
                <a:latin typeface="Calibri" panose="020F0502020204030204" pitchFamily="34" charset="0"/>
                <a:cs typeface="Calibri" panose="020F0502020204030204" pitchFamily="34" charset="0"/>
              </a:rPr>
              <a:t>&lt;input onclick="</a:t>
            </a:r>
            <a:r>
              <a:rPr lang="en-AU" sz="1000" b="1" noProof="1">
                <a:latin typeface="Calibri" panose="020F0502020204030204" pitchFamily="34" charset="0"/>
                <a:cs typeface="Calibri" panose="020F0502020204030204" pitchFamily="34" charset="0"/>
              </a:rPr>
              <a:t>ValidateInput</a:t>
            </a:r>
            <a:r>
              <a:rPr lang="en-AU" sz="1000" noProof="1">
                <a:latin typeface="Calibri" panose="020F0502020204030204" pitchFamily="34" charset="0"/>
                <a:cs typeface="Calibri" panose="020F0502020204030204" pitchFamily="34" charset="0"/>
              </a:rPr>
              <a:t>(document.forms.google_earth,1);"&gt;</a:t>
            </a:r>
          </a:p>
        </p:txBody>
      </p:sp>
      <p:cxnSp>
        <p:nvCxnSpPr>
          <p:cNvPr id="26" name="Straight Arrow Connector 25">
            <a:extLst>
              <a:ext uri="{FF2B5EF4-FFF2-40B4-BE49-F238E27FC236}">
                <a16:creationId xmlns:a16="http://schemas.microsoft.com/office/drawing/2014/main" id="{55B014EF-7922-4B5B-9C84-2FA905245BAD}"/>
              </a:ext>
            </a:extLst>
          </p:cNvPr>
          <p:cNvCxnSpPr>
            <a:cxnSpLocks/>
          </p:cNvCxnSpPr>
          <p:nvPr/>
        </p:nvCxnSpPr>
        <p:spPr>
          <a:xfrm flipH="1" flipV="1">
            <a:off x="4676780" y="491713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7A4321-0CC8-43FC-8DA9-5DBABE437894}"/>
              </a:ext>
            </a:extLst>
          </p:cNvPr>
          <p:cNvSpPr txBox="1"/>
          <p:nvPr/>
        </p:nvSpPr>
        <p:spPr>
          <a:xfrm>
            <a:off x="5018311" y="5049041"/>
            <a:ext cx="6281060" cy="49244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noProof="1">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document.getElementById("kml").innerHTML = </a:t>
            </a:r>
          </a:p>
          <a:p>
            <a:pPr lvl="1"/>
            <a:r>
              <a:rPr lang="en-AU" sz="800" noProof="1">
                <a:latin typeface="Calibri" panose="020F0502020204030204" pitchFamily="34" charset="0"/>
                <a:cs typeface="Calibri" panose="020F0502020204030204" pitchFamily="34" charset="0"/>
              </a:rPr>
              <a:t>      "&lt;img alt=\"Wait!\"&gt; Fetching...&lt;input type=\"button\" value=\"Cancel\"  onclick=\"</a:t>
            </a:r>
            <a:r>
              <a:rPr lang="en-AU" sz="800" b="1" noProof="1">
                <a:latin typeface="Calibri" panose="020F0502020204030204" pitchFamily="34" charset="0"/>
                <a:cs typeface="Calibri" panose="020F0502020204030204" pitchFamily="34" charset="0"/>
              </a:rPr>
              <a:t>CancelJob</a:t>
            </a:r>
            <a:r>
              <a:rPr lang="en-AU" sz="800" noProof="1">
                <a:latin typeface="Calibri" panose="020F0502020204030204" pitchFamily="34" charset="0"/>
                <a:cs typeface="Calibri" panose="020F0502020204030204" pitchFamily="34" charset="0"/>
              </a:rPr>
              <a:t>(this.form)\"&gt;";</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ajaxFunction(1,form);</a:t>
            </a:r>
          </a:p>
        </p:txBody>
      </p:sp>
      <p:sp>
        <p:nvSpPr>
          <p:cNvPr id="29" name="TextBox 28">
            <a:extLst>
              <a:ext uri="{FF2B5EF4-FFF2-40B4-BE49-F238E27FC236}">
                <a16:creationId xmlns:a16="http://schemas.microsoft.com/office/drawing/2014/main" id="{01BC2E57-AEA2-458B-806D-3D18C2F19CAC}"/>
              </a:ext>
            </a:extLst>
          </p:cNvPr>
          <p:cNvSpPr txBox="1"/>
          <p:nvPr/>
        </p:nvSpPr>
        <p:spPr>
          <a:xfrm>
            <a:off x="3912595"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D39E066-8F73-4AF6-A39B-39602BDAC153}"/>
              </a:ext>
            </a:extLst>
          </p:cNvPr>
          <p:cNvSpPr txBox="1"/>
          <p:nvPr/>
        </p:nvSpPr>
        <p:spPr>
          <a:xfrm>
            <a:off x="4275653"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BB80CADA-274D-461E-A165-CE77A13BCB94}"/>
              </a:ext>
            </a:extLst>
          </p:cNvPr>
          <p:cNvPicPr>
            <a:picLocks noChangeAspect="1"/>
          </p:cNvPicPr>
          <p:nvPr/>
        </p:nvPicPr>
        <p:blipFill>
          <a:blip r:embed="rId10"/>
          <a:stretch>
            <a:fillRect/>
          </a:stretch>
        </p:blipFill>
        <p:spPr>
          <a:xfrm>
            <a:off x="3371691" y="5158866"/>
            <a:ext cx="1303720" cy="213475"/>
          </a:xfrm>
          <a:prstGeom prst="rect">
            <a:avLst/>
          </a:prstGeom>
          <a:ln w="3175">
            <a:solidFill>
              <a:schemeClr val="tx1"/>
            </a:solidFill>
          </a:ln>
        </p:spPr>
      </p:pic>
      <p:cxnSp>
        <p:nvCxnSpPr>
          <p:cNvPr id="28" name="Straight Arrow Connector 27">
            <a:extLst>
              <a:ext uri="{FF2B5EF4-FFF2-40B4-BE49-F238E27FC236}">
                <a16:creationId xmlns:a16="http://schemas.microsoft.com/office/drawing/2014/main" id="{BC4B2472-5FD8-4F01-9894-95C1A172EB7A}"/>
              </a:ext>
            </a:extLst>
          </p:cNvPr>
          <p:cNvCxnSpPr>
            <a:cxnSpLocks/>
          </p:cNvCxnSpPr>
          <p:nvPr/>
        </p:nvCxnSpPr>
        <p:spPr>
          <a:xfrm flipH="1" flipV="1">
            <a:off x="4677057" y="52581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657257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13.xml><?xml version="1.0" encoding="utf-8"?>
<p:tagLst xmlns:a="http://schemas.openxmlformats.org/drawingml/2006/main" xmlns:r="http://schemas.openxmlformats.org/officeDocument/2006/relationships" xmlns:p="http://schemas.openxmlformats.org/presentationml/2006/main">
  <p:tag name="TIMING" val="|0.5|10.3|5.2|4.1|5"/>
</p:tagLst>
</file>

<file path=ppt/tags/tag14.xml><?xml version="1.0" encoding="utf-8"?>
<p:tagLst xmlns:a="http://schemas.openxmlformats.org/drawingml/2006/main" xmlns:r="http://schemas.openxmlformats.org/officeDocument/2006/relationships" xmlns:p="http://schemas.openxmlformats.org/presentationml/2006/main">
  <p:tag name="TIMING" val="|0.5|10.3|5.2|4.1|5"/>
</p:tagLst>
</file>

<file path=ppt/tags/tag15.xml><?xml version="1.0" encoding="utf-8"?>
<p:tagLst xmlns:a="http://schemas.openxmlformats.org/drawingml/2006/main" xmlns:r="http://schemas.openxmlformats.org/officeDocument/2006/relationships" xmlns:p="http://schemas.openxmlformats.org/presentationml/2006/main">
  <p:tag name="TIMING" val="|0.5|10.3|5.2|4.1|5"/>
</p:tagLst>
</file>

<file path=ppt/tags/tag16.xml><?xml version="1.0" encoding="utf-8"?>
<p:tagLst xmlns:a="http://schemas.openxmlformats.org/drawingml/2006/main" xmlns:r="http://schemas.openxmlformats.org/officeDocument/2006/relationships" xmlns:p="http://schemas.openxmlformats.org/presentationml/2006/main">
  <p:tag name="TIMING" val="|0.5|10.3|5.2|4.1|5"/>
</p:tagLst>
</file>

<file path=ppt/tags/tag17.xml><?xml version="1.0" encoding="utf-8"?>
<p:tagLst xmlns:a="http://schemas.openxmlformats.org/drawingml/2006/main" xmlns:r="http://schemas.openxmlformats.org/officeDocument/2006/relationships" xmlns:p="http://schemas.openxmlformats.org/presentationml/2006/main">
  <p:tag name="TIMING" val="|0.5|10.3|5.2|4.1|5"/>
</p:tagLst>
</file>

<file path=ppt/tags/tag18.xml><?xml version="1.0" encoding="utf-8"?>
<p:tagLst xmlns:a="http://schemas.openxmlformats.org/drawingml/2006/main" xmlns:r="http://schemas.openxmlformats.org/officeDocument/2006/relationships" xmlns:p="http://schemas.openxmlformats.org/presentationml/2006/main">
  <p:tag name="TIMING" val="|0.5|10.3|5.2|4.1|5"/>
</p:tagLst>
</file>

<file path=ppt/tags/tag19.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20.xml><?xml version="1.0" encoding="utf-8"?>
<p:tagLst xmlns:a="http://schemas.openxmlformats.org/drawingml/2006/main" xmlns:r="http://schemas.openxmlformats.org/officeDocument/2006/relationships" xmlns:p="http://schemas.openxmlformats.org/presentationml/2006/main">
  <p:tag name="TIMING" val="|0.5|10.3|5.2|4.1|5"/>
</p:tagLst>
</file>

<file path=ppt/tags/tag21.xml><?xml version="1.0" encoding="utf-8"?>
<p:tagLst xmlns:a="http://schemas.openxmlformats.org/drawingml/2006/main" xmlns:r="http://schemas.openxmlformats.org/officeDocument/2006/relationships" xmlns:p="http://schemas.openxmlformats.org/presentationml/2006/main">
  <p:tag name="TIMING" val="|0.5|10.3|5.2|4.1|5"/>
</p:tagLst>
</file>

<file path=ppt/tags/tag22.xml><?xml version="1.0" encoding="utf-8"?>
<p:tagLst xmlns:a="http://schemas.openxmlformats.org/drawingml/2006/main" xmlns:r="http://schemas.openxmlformats.org/officeDocument/2006/relationships" xmlns:p="http://schemas.openxmlformats.org/presentationml/2006/main">
  <p:tag name="TIMING" val="|0.5|10.3|5.2|4.1|5"/>
</p:tagLst>
</file>

<file path=ppt/tags/tag23.xml><?xml version="1.0" encoding="utf-8"?>
<p:tagLst xmlns:a="http://schemas.openxmlformats.org/drawingml/2006/main" xmlns:r="http://schemas.openxmlformats.org/officeDocument/2006/relationships" xmlns:p="http://schemas.openxmlformats.org/presentationml/2006/main">
  <p:tag name="TIMING" val="|0.5|10.3|5.2|4.1|5"/>
</p:tagLst>
</file>

<file path=ppt/tags/tag24.xml><?xml version="1.0" encoding="utf-8"?>
<p:tagLst xmlns:a="http://schemas.openxmlformats.org/drawingml/2006/main" xmlns:r="http://schemas.openxmlformats.org/officeDocument/2006/relationships" xmlns:p="http://schemas.openxmlformats.org/presentationml/2006/main">
  <p:tag name="TIMING" val="|0.5|10.3|5.2|4.1|5"/>
</p:tagLst>
</file>

<file path=ppt/tags/tag25.xml><?xml version="1.0" encoding="utf-8"?>
<p:tagLst xmlns:a="http://schemas.openxmlformats.org/drawingml/2006/main" xmlns:r="http://schemas.openxmlformats.org/officeDocument/2006/relationships" xmlns:p="http://schemas.openxmlformats.org/presentationml/2006/main">
  <p:tag name="TIMING" val="|0.5|10.3|5.2|4.1|5"/>
</p:tagLst>
</file>

<file path=ppt/tags/tag26.xml><?xml version="1.0" encoding="utf-8"?>
<p:tagLst xmlns:a="http://schemas.openxmlformats.org/drawingml/2006/main" xmlns:r="http://schemas.openxmlformats.org/officeDocument/2006/relationships" xmlns:p="http://schemas.openxmlformats.org/presentationml/2006/main">
  <p:tag name="TIMING" val="|0.5|10.3|5.2|4.1|5"/>
</p:tagLst>
</file>

<file path=ppt/tags/tag27.xml><?xml version="1.0" encoding="utf-8"?>
<p:tagLst xmlns:a="http://schemas.openxmlformats.org/drawingml/2006/main" xmlns:r="http://schemas.openxmlformats.org/officeDocument/2006/relationships" xmlns:p="http://schemas.openxmlformats.org/presentationml/2006/main">
  <p:tag name="TIMING" val="|0.5|10.3|5.2|4.1|5"/>
</p:tagLst>
</file>

<file path=ppt/tags/tag28.xml><?xml version="1.0" encoding="utf-8"?>
<p:tagLst xmlns:a="http://schemas.openxmlformats.org/drawingml/2006/main" xmlns:r="http://schemas.openxmlformats.org/officeDocument/2006/relationships" xmlns:p="http://schemas.openxmlformats.org/presentationml/2006/main">
  <p:tag name="TIMING" val="|0.5|10.3|5.2|4.1|5"/>
</p:tagLst>
</file>

<file path=ppt/tags/tag29.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marL="171450" indent="-171450" algn="l">
          <a:buFont typeface="Arial" panose="020B0604020202020204" pitchFamily="34" charset="0"/>
          <a:buChar char="•"/>
          <a:defRPr sz="14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8754</TotalTime>
  <Words>4685</Words>
  <Application>Microsoft Office PowerPoint</Application>
  <PresentationFormat>Widescreen</PresentationFormat>
  <Paragraphs>908</Paragraphs>
  <Slides>31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Calibri Light</vt:lpstr>
      <vt:lpstr>Tw Cen MT</vt:lpstr>
      <vt:lpstr>Wingdings</vt:lpstr>
      <vt:lpstr>ヒラギノ角ゴ Pro W3</vt:lpstr>
      <vt:lpstr>Droplet</vt:lpstr>
      <vt:lpstr>Custom Design</vt:lpstr>
      <vt:lpstr>NASA Web WorldWind - KML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171</cp:revision>
  <dcterms:created xsi:type="dcterms:W3CDTF">2019-06-19T05:15:32Z</dcterms:created>
  <dcterms:modified xsi:type="dcterms:W3CDTF">2019-06-26T01:06:28Z</dcterms:modified>
</cp:coreProperties>
</file>